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1" r:id="rId1"/>
  </p:sldMasterIdLst>
  <p:sldIdLst>
    <p:sldId id="256" r:id="rId2"/>
    <p:sldId id="257" r:id="rId3"/>
    <p:sldId id="258" r:id="rId4"/>
    <p:sldId id="259" r:id="rId5"/>
    <p:sldId id="260" r:id="rId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CD04B-2AA4-41B0-9D1A-0F4A0E736CB4}" v="2" dt="2020-04-02T07:09:56.457"/>
    <p1510:client id="{6316471D-656F-499B-B773-320935725553}" v="279" dt="2020-04-01T13:18:10.571"/>
    <p1510:client id="{80D4A7C3-0B91-46F1-997E-0D4F47ABA9D7}" v="328" dt="2020-04-01T12:46:19.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3" d="100"/>
          <a:sy n="83"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91726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62424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02414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883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10761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98547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65415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90358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55220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858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4/2/2020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2297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 name="drumroll.wav"/>
          </p:stSnd>
        </p:sndAc>
      </p:transition>
    </mc:Choice>
    <mc:Fallback xmlns="">
      <p:transition spd="slow">
        <p:fade/>
        <p:sndAc>
          <p:stSnd>
            <p:snd r:embed="rId3" name="drumroll.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4/2/2020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72681400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13" name="drumroll.wav"/>
          </p:stSnd>
        </p:sndAc>
      </p:transition>
    </mc:Choice>
    <mc:Fallback xmlns="">
      <p:transition spd="slow">
        <p:fade/>
        <p:sndAc>
          <p:stSnd>
            <p:snd r:embed="rId14" name="drumroll.wav"/>
          </p:stSnd>
        </p:sndAc>
      </p:transition>
    </mc:Fallback>
  </mc:AlternateConten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4.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390F12-F36A-452E-ABB9-C5ED5F3A1743}"/>
              </a:ext>
            </a:extLst>
          </p:cNvPr>
          <p:cNvPicPr>
            <a:picLocks noChangeAspect="1"/>
          </p:cNvPicPr>
          <p:nvPr/>
        </p:nvPicPr>
        <p:blipFill rotWithShape="1">
          <a:blip r:embed="rId3"/>
          <a:srcRect r="-2" b="15726"/>
          <a:stretch/>
        </p:blipFill>
        <p:spPr>
          <a:xfrm>
            <a:off x="10091" y="367872"/>
            <a:ext cx="12191999" cy="6857990"/>
          </a:xfrm>
          <a:prstGeom prst="rect">
            <a:avLst/>
          </a:prstGeom>
        </p:spPr>
      </p:pic>
      <p:sp>
        <p:nvSpPr>
          <p:cNvPr id="9" name="Rectangle 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50000">
                <a:schemeClr val="tx1">
                  <a:alpha val="3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лавие 1"/>
          <p:cNvSpPr>
            <a:spLocks noGrp="1"/>
          </p:cNvSpPr>
          <p:nvPr>
            <p:ph type="ctrTitle"/>
          </p:nvPr>
        </p:nvSpPr>
        <p:spPr>
          <a:xfrm>
            <a:off x="643466" y="1322616"/>
            <a:ext cx="10905059" cy="2651204"/>
          </a:xfrm>
          <a:effectLst>
            <a:outerShdw blurRad="50800" dist="38100" dir="2700000" algn="tl" rotWithShape="0">
              <a:prstClr val="black">
                <a:alpha val="40000"/>
              </a:prstClr>
            </a:outerShdw>
          </a:effectLst>
        </p:spPr>
        <p:txBody>
          <a:bodyPr>
            <a:normAutofit/>
          </a:bodyPr>
          <a:lstStyle/>
          <a:p>
            <a:pPr algn="ctr"/>
            <a:r>
              <a:rPr lang="bg-BG" sz="5400">
                <a:solidFill>
                  <a:schemeClr val="bg1"/>
                </a:solidFill>
              </a:rPr>
              <a:t>Български традиции и обичаи-пролетни празници</a:t>
            </a:r>
          </a:p>
        </p:txBody>
      </p:sp>
      <p:sp>
        <p:nvSpPr>
          <p:cNvPr id="3" name="Подзаглавие 2"/>
          <p:cNvSpPr>
            <a:spLocks noGrp="1"/>
          </p:cNvSpPr>
          <p:nvPr>
            <p:ph type="subTitle" idx="1"/>
          </p:nvPr>
        </p:nvSpPr>
        <p:spPr>
          <a:xfrm>
            <a:off x="643466" y="4133135"/>
            <a:ext cx="10902016" cy="1008767"/>
          </a:xfrm>
          <a:effectLst>
            <a:outerShdw blurRad="50800" dist="38100" dir="2700000" algn="tl" rotWithShape="0">
              <a:prstClr val="black">
                <a:alpha val="40000"/>
              </a:prstClr>
            </a:outerShdw>
          </a:effectLst>
        </p:spPr>
        <p:txBody>
          <a:bodyPr vert="horz" lIns="91440" tIns="45720" rIns="91440" bIns="45720" rtlCol="0" anchor="t">
            <a:normAutofit/>
          </a:bodyPr>
          <a:lstStyle/>
          <a:p>
            <a:pPr algn="ctr"/>
            <a:r>
              <a:rPr lang="bg-BG" sz="1800" dirty="0">
                <a:solidFill>
                  <a:schemeClr val="bg1"/>
                </a:solidFill>
              </a:rPr>
              <a:t>Изработила: Симона Петрова</a:t>
            </a:r>
          </a:p>
        </p:txBody>
      </p:sp>
      <p:cxnSp>
        <p:nvCxnSpPr>
          <p:cNvPr id="11" name="Straight Connector 10">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730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ahLst/>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7" name="Rectangle 26">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Картина 4" descr="Картина, която съдържа трева, котка, открито, храна&#10;&#10;Описание, генерирано с много висока достоверност">
            <a:extLst>
              <a:ext uri="{FF2B5EF4-FFF2-40B4-BE49-F238E27FC236}">
                <a16:creationId xmlns:a16="http://schemas.microsoft.com/office/drawing/2014/main" id="{3DFCCE40-B266-41DE-A1CD-6934BF355BB4}"/>
              </a:ext>
            </a:extLst>
          </p:cNvPr>
          <p:cNvPicPr>
            <a:picLocks noGrp="1" noChangeAspect="1"/>
          </p:cNvPicPr>
          <p:nvPr>
            <p:ph idx="1"/>
          </p:nvPr>
        </p:nvPicPr>
        <p:blipFill rotWithShape="1">
          <a:blip r:embed="rId3"/>
          <a:srcRect t="9091" r="9091"/>
          <a:stretch/>
        </p:blipFill>
        <p:spPr>
          <a:xfrm rot="10800000">
            <a:off x="20" y="10"/>
            <a:ext cx="12191979" cy="6857990"/>
          </a:xfrm>
          <a:prstGeom prst="rect">
            <a:avLst/>
          </a:prstGeom>
        </p:spPr>
      </p:pic>
      <p:sp>
        <p:nvSpPr>
          <p:cNvPr id="29" name="Rectangle 28">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лавие 1">
            <a:extLst>
              <a:ext uri="{FF2B5EF4-FFF2-40B4-BE49-F238E27FC236}">
                <a16:creationId xmlns:a16="http://schemas.microsoft.com/office/drawing/2014/main" id="{6410A891-0D05-41D0-B442-F7CCF95E2FEB}"/>
              </a:ext>
            </a:extLst>
          </p:cNvPr>
          <p:cNvSpPr>
            <a:spLocks noGrp="1"/>
          </p:cNvSpPr>
          <p:nvPr>
            <p:ph type="title"/>
          </p:nvPr>
        </p:nvSpPr>
        <p:spPr>
          <a:xfrm>
            <a:off x="4277955" y="-1213770"/>
            <a:ext cx="4023360" cy="2802219"/>
          </a:xfrm>
        </p:spPr>
        <p:txBody>
          <a:bodyPr vert="horz" lIns="91440" tIns="45720" rIns="91440" bIns="45720" rtlCol="0" anchor="b">
            <a:normAutofit/>
          </a:bodyPr>
          <a:lstStyle/>
          <a:p>
            <a:r>
              <a:rPr lang="en-US">
                <a:solidFill>
                  <a:schemeClr val="bg1"/>
                </a:solidFill>
              </a:rPr>
              <a:t>Великден</a:t>
            </a:r>
          </a:p>
        </p:txBody>
      </p:sp>
      <p:sp>
        <p:nvSpPr>
          <p:cNvPr id="16" name="Контейнер за съдържание 2">
            <a:extLst>
              <a:ext uri="{FF2B5EF4-FFF2-40B4-BE49-F238E27FC236}">
                <a16:creationId xmlns:a16="http://schemas.microsoft.com/office/drawing/2014/main" id="{49E0E674-27B1-40DE-9CBD-EAF9983CBC9E}"/>
              </a:ext>
            </a:extLst>
          </p:cNvPr>
          <p:cNvSpPr>
            <a:spLocks noGrp="1"/>
          </p:cNvSpPr>
          <p:nvPr/>
        </p:nvSpPr>
        <p:spPr>
          <a:xfrm>
            <a:off x="838200" y="2004446"/>
            <a:ext cx="10515600" cy="4176897"/>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bg-BG" sz="2400" b="1" i="0" dirty="0">
                <a:latin typeface="Arial"/>
                <a:ea typeface="Arial"/>
                <a:cs typeface="Arial"/>
              </a:rPr>
              <a:t>Великден</a:t>
            </a:r>
            <a:r>
              <a:rPr lang="bg-BG" sz="2400" b="0" i="0" dirty="0">
                <a:latin typeface="Arial"/>
                <a:ea typeface="Arial"/>
                <a:cs typeface="Arial"/>
              </a:rPr>
              <a:t> (</a:t>
            </a:r>
            <a:r>
              <a:rPr lang="bg-BG" sz="2400" b="1" i="0" dirty="0">
                <a:latin typeface="Arial"/>
                <a:ea typeface="Arial"/>
                <a:cs typeface="Arial"/>
              </a:rPr>
              <a:t>Възкресение Христово</a:t>
            </a:r>
            <a:r>
              <a:rPr lang="bg-BG" sz="2400" b="0" i="0" dirty="0">
                <a:latin typeface="Arial"/>
                <a:ea typeface="Arial"/>
                <a:cs typeface="Arial"/>
              </a:rPr>
              <a:t>) е денят, в който християните честват </a:t>
            </a:r>
            <a:r>
              <a:rPr lang="bg-BG" sz="2400" dirty="0">
                <a:latin typeface="Arial"/>
                <a:ea typeface="Arial"/>
                <a:cs typeface="Arial"/>
              </a:rPr>
              <a:t>Възкресението </a:t>
            </a:r>
            <a:r>
              <a:rPr lang="bg-BG" sz="2400" b="0" i="0" dirty="0">
                <a:latin typeface="Arial"/>
                <a:ea typeface="Arial"/>
                <a:cs typeface="Arial"/>
              </a:rPr>
              <a:t>на Сина </a:t>
            </a:r>
            <a:r>
              <a:rPr lang="bg-BG" sz="2400" b="0" i="0" u="none" strike="noStrike" dirty="0">
                <a:latin typeface="Arial"/>
                <a:ea typeface="Arial"/>
                <a:cs typeface="Arial"/>
              </a:rPr>
              <a:t>Божи</a:t>
            </a:r>
            <a:r>
              <a:rPr lang="bg-BG" sz="2400" b="0" i="0" dirty="0">
                <a:latin typeface="Arial"/>
                <a:ea typeface="Arial"/>
                <a:cs typeface="Arial"/>
              </a:rPr>
              <a:t> </a:t>
            </a:r>
            <a:r>
              <a:rPr lang="bg-BG" sz="2400" b="0" i="0" u="none" strike="noStrike" dirty="0">
                <a:latin typeface="Arial"/>
                <a:ea typeface="Arial"/>
                <a:cs typeface="Arial"/>
              </a:rPr>
              <a:t>Иисус Христос</a:t>
            </a:r>
            <a:r>
              <a:rPr lang="bg-BG" sz="2400" dirty="0">
                <a:latin typeface="Arial"/>
                <a:ea typeface="Arial"/>
                <a:cs typeface="Arial"/>
              </a:rPr>
              <a:t>.</a:t>
            </a:r>
            <a:endParaRPr lang="bg-BG" sz="2400" b="0" i="0" dirty="0">
              <a:latin typeface="Arial"/>
              <a:ea typeface="Arial"/>
              <a:cs typeface="Arial"/>
            </a:endParaRPr>
          </a:p>
          <a:p>
            <a:pPr>
              <a:lnSpc>
                <a:spcPct val="100000"/>
              </a:lnSpc>
            </a:pPr>
            <a:r>
              <a:rPr lang="bg-BG" sz="2400" b="0" i="0" dirty="0">
                <a:latin typeface="Arial"/>
                <a:ea typeface="Arial"/>
                <a:cs typeface="Arial"/>
              </a:rPr>
              <a:t>В християнската </a:t>
            </a:r>
            <a:r>
              <a:rPr lang="bg-BG" sz="2400" b="0" i="0" u="none" strike="noStrike" dirty="0">
                <a:latin typeface="Arial"/>
                <a:ea typeface="Arial"/>
                <a:cs typeface="Arial"/>
              </a:rPr>
              <a:t>религия</a:t>
            </a:r>
            <a:r>
              <a:rPr lang="bg-BG" sz="2400" b="0" i="0" dirty="0">
                <a:latin typeface="Arial"/>
                <a:ea typeface="Arial"/>
                <a:cs typeface="Arial"/>
              </a:rPr>
              <a:t> на Възкресение Христово (Великден) се чества възкръсването на </a:t>
            </a:r>
            <a:r>
              <a:rPr lang="bg-BG" sz="2400" b="0" i="0" u="none" strike="noStrike" dirty="0">
                <a:latin typeface="Arial"/>
                <a:ea typeface="Arial"/>
                <a:cs typeface="Arial"/>
              </a:rPr>
              <a:t>Иисус Христос</a:t>
            </a:r>
            <a:r>
              <a:rPr lang="bg-BG" sz="2400" b="0" i="0" dirty="0">
                <a:latin typeface="Arial"/>
                <a:ea typeface="Arial"/>
                <a:cs typeface="Arial"/>
              </a:rPr>
              <a:t>. То е на третия ден, след като Христос е </a:t>
            </a:r>
            <a:r>
              <a:rPr lang="bg-BG" sz="2400" b="0" i="0" u="none" strike="noStrike" dirty="0">
                <a:latin typeface="Arial"/>
                <a:ea typeface="Arial"/>
                <a:cs typeface="Arial"/>
              </a:rPr>
              <a:t>разпънат</a:t>
            </a:r>
            <a:r>
              <a:rPr lang="bg-BG" sz="2400" b="0" i="0" dirty="0">
                <a:latin typeface="Arial"/>
                <a:ea typeface="Arial"/>
                <a:cs typeface="Arial"/>
              </a:rPr>
              <a:t> на </a:t>
            </a:r>
            <a:r>
              <a:rPr lang="bg-BG" sz="2400" b="0" i="0" u="none" strike="noStrike" dirty="0">
                <a:latin typeface="Arial"/>
                <a:ea typeface="Arial"/>
                <a:cs typeface="Arial"/>
              </a:rPr>
              <a:t>кръст</a:t>
            </a:r>
            <a:r>
              <a:rPr lang="bg-BG" sz="2400" b="0" i="0" dirty="0">
                <a:latin typeface="Arial"/>
                <a:ea typeface="Arial"/>
                <a:cs typeface="Arial"/>
              </a:rPr>
              <a:t> и погребан. Празната гробница е видяна от жените </a:t>
            </a:r>
            <a:r>
              <a:rPr lang="bg-BG" sz="2400" b="0" i="0" u="none" strike="noStrike" dirty="0" err="1">
                <a:latin typeface="Arial"/>
                <a:ea typeface="Arial"/>
                <a:cs typeface="Arial"/>
              </a:rPr>
              <a:t>мироносици</a:t>
            </a:r>
            <a:r>
              <a:rPr lang="bg-BG" sz="2400" b="0" i="0" dirty="0">
                <a:latin typeface="Arial"/>
                <a:ea typeface="Arial"/>
                <a:cs typeface="Arial"/>
              </a:rPr>
              <a:t>, посетили </a:t>
            </a:r>
            <a:r>
              <a:rPr lang="bg-BG" sz="2400" b="0" i="0" u="none" strike="noStrike" dirty="0">
                <a:latin typeface="Arial"/>
                <a:ea typeface="Arial"/>
                <a:cs typeface="Arial"/>
              </a:rPr>
              <a:t>гроба</a:t>
            </a:r>
            <a:r>
              <a:rPr lang="bg-BG" sz="2400" b="0" i="0" dirty="0">
                <a:latin typeface="Arial"/>
                <a:ea typeface="Arial"/>
                <a:cs typeface="Arial"/>
              </a:rPr>
              <a:t>. След това </a:t>
            </a:r>
            <a:r>
              <a:rPr lang="bg-BG" sz="2400" b="0" i="0" u="none" strike="noStrike" dirty="0">
                <a:latin typeface="Arial"/>
                <a:ea typeface="Arial"/>
                <a:cs typeface="Arial"/>
              </a:rPr>
              <a:t>Иисус Христос</a:t>
            </a:r>
            <a:r>
              <a:rPr lang="bg-BG" sz="2400" b="0" i="0" dirty="0">
                <a:latin typeface="Arial"/>
                <a:ea typeface="Arial"/>
                <a:cs typeface="Arial"/>
              </a:rPr>
              <a:t> се явява на </a:t>
            </a:r>
            <a:r>
              <a:rPr lang="bg-BG" sz="2400" b="0" i="0" u="none" strike="noStrike" dirty="0">
                <a:latin typeface="Arial"/>
                <a:ea typeface="Arial"/>
                <a:cs typeface="Arial"/>
              </a:rPr>
              <a:t>Мария Магдалена</a:t>
            </a:r>
            <a:r>
              <a:rPr lang="bg-BG" sz="2400" b="0" i="0" dirty="0">
                <a:latin typeface="Arial"/>
                <a:ea typeface="Arial"/>
                <a:cs typeface="Arial"/>
              </a:rPr>
              <a:t>, а после и на </a:t>
            </a:r>
            <a:r>
              <a:rPr lang="bg-BG" sz="2400" b="0" i="0" u="none" strike="noStrike" dirty="0">
                <a:latin typeface="Arial"/>
                <a:ea typeface="Arial"/>
                <a:cs typeface="Arial"/>
              </a:rPr>
              <a:t>апостолите</a:t>
            </a:r>
            <a:endParaRPr lang="bg-BG" sz="2400" b="0" i="0" dirty="0">
              <a:latin typeface="Arial"/>
              <a:ea typeface="Arial"/>
              <a:cs typeface="Arial"/>
            </a:endParaRPr>
          </a:p>
          <a:p>
            <a:pPr>
              <a:lnSpc>
                <a:spcPct val="100000"/>
              </a:lnSpc>
            </a:pPr>
            <a:r>
              <a:rPr lang="bg-BG" sz="2400" b="0" i="0" u="none" strike="noStrike" dirty="0">
                <a:latin typeface="Arial"/>
                <a:ea typeface="Arial"/>
                <a:cs typeface="Arial"/>
              </a:rPr>
              <a:t>Католическата</a:t>
            </a:r>
            <a:r>
              <a:rPr lang="bg-BG" sz="2400" b="0" i="0" dirty="0">
                <a:latin typeface="Arial"/>
                <a:ea typeface="Arial"/>
                <a:cs typeface="Arial"/>
              </a:rPr>
              <a:t> и </a:t>
            </a:r>
            <a:r>
              <a:rPr lang="bg-BG" sz="2400" b="0" i="0" u="none" strike="noStrike" dirty="0">
                <a:latin typeface="Arial"/>
                <a:ea typeface="Arial"/>
                <a:cs typeface="Arial"/>
              </a:rPr>
              <a:t>Протестантската църква</a:t>
            </a:r>
            <a:r>
              <a:rPr lang="bg-BG" sz="2400" dirty="0">
                <a:latin typeface="Arial"/>
                <a:ea typeface="Arial"/>
                <a:cs typeface="Arial"/>
              </a:rPr>
              <a:t>. </a:t>
            </a:r>
            <a:endParaRPr lang="bg-BG" sz="2400" dirty="0">
              <a:latin typeface="Arial"/>
              <a:cs typeface="Arial"/>
            </a:endParaRPr>
          </a:p>
        </p:txBody>
      </p:sp>
    </p:spTree>
    <p:extLst>
      <p:ext uri="{BB962C8B-B14F-4D97-AF65-F5344CB8AC3E}">
        <p14:creationId xmlns:p14="http://schemas.microsoft.com/office/powerpoint/2010/main" val="2511029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drumroll.wav"/>
          </p:stSnd>
        </p:sndAc>
      </p:transition>
    </mc:Choice>
    <mc:Fallback xmlns="">
      <p:transition spd="slow">
        <p:fade/>
        <p:sndAc>
          <p:stSnd>
            <p:snd r:embed="rId4"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16"/>
                                        </p:tgtEl>
                                        <p:attrNameLst>
                                          <p:attrName>ppt_w</p:attrName>
                                        </p:attrNameLst>
                                      </p:cBhvr>
                                      <p:tavLst>
                                        <p:tav tm="0">
                                          <p:val>
                                            <p:strVal val="ppt_w"/>
                                          </p:val>
                                        </p:tav>
                                        <p:tav tm="100000">
                                          <p:val>
                                            <p:fltVal val="0"/>
                                          </p:val>
                                        </p:tav>
                                      </p:tavLst>
                                    </p:anim>
                                    <p:anim calcmode="lin" valueType="num">
                                      <p:cBhvr>
                                        <p:cTn id="7" dur="500"/>
                                        <p:tgtEl>
                                          <p:spTgt spid="16"/>
                                        </p:tgtEl>
                                        <p:attrNameLst>
                                          <p:attrName>ppt_h</p:attrName>
                                        </p:attrNameLst>
                                      </p:cBhvr>
                                      <p:tavLst>
                                        <p:tav tm="0">
                                          <p:val>
                                            <p:strVal val="ppt_h"/>
                                          </p:val>
                                        </p:tav>
                                        <p:tav tm="100000">
                                          <p:val>
                                            <p:fltVal val="0"/>
                                          </p:val>
                                        </p:tav>
                                      </p:tavLst>
                                    </p:anim>
                                    <p:animEffect transition="out" filter="fade">
                                      <p:cBhvr>
                                        <p:cTn id="8" dur="500"/>
                                        <p:tgtEl>
                                          <p:spTgt spid="16"/>
                                        </p:tgtEl>
                                      </p:cBhvr>
                                    </p:animEffect>
                                    <p:set>
                                      <p:cBhvr>
                                        <p:cTn id="9" dur="1" fill="hold">
                                          <p:stCondLst>
                                            <p:cond delay="499"/>
                                          </p:stCondLst>
                                        </p:cTn>
                                        <p:tgtEl>
                                          <p:spTgt spid="1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Заглавие 4">
            <a:extLst>
              <a:ext uri="{FF2B5EF4-FFF2-40B4-BE49-F238E27FC236}">
                <a16:creationId xmlns:a16="http://schemas.microsoft.com/office/drawing/2014/main" id="{6F31587E-421E-4CD1-839F-653653825909}"/>
              </a:ext>
            </a:extLst>
          </p:cNvPr>
          <p:cNvSpPr>
            <a:spLocks noGrp="1"/>
          </p:cNvSpPr>
          <p:nvPr>
            <p:ph type="title"/>
          </p:nvPr>
        </p:nvSpPr>
        <p:spPr/>
        <p:txBody>
          <a:bodyPr/>
          <a:lstStyle/>
          <a:p>
            <a:r>
              <a:rPr lang="bg-BG" dirty="0"/>
              <a:t>Цветница</a:t>
            </a:r>
          </a:p>
        </p:txBody>
      </p:sp>
      <p:sp>
        <p:nvSpPr>
          <p:cNvPr id="6" name="Контейнер за съдържание 5">
            <a:extLst>
              <a:ext uri="{FF2B5EF4-FFF2-40B4-BE49-F238E27FC236}">
                <a16:creationId xmlns:a16="http://schemas.microsoft.com/office/drawing/2014/main" id="{10D2370D-6FC1-44B8-B5C9-75C5E788E5BC}"/>
              </a:ext>
            </a:extLst>
          </p:cNvPr>
          <p:cNvSpPr>
            <a:spLocks noGrp="1"/>
          </p:cNvSpPr>
          <p:nvPr>
            <p:ph sz="half" idx="1"/>
          </p:nvPr>
        </p:nvSpPr>
        <p:spPr>
          <a:xfrm>
            <a:off x="838200" y="1929384"/>
            <a:ext cx="5181600" cy="4836750"/>
          </a:xfrm>
        </p:spPr>
        <p:txBody>
          <a:bodyPr vert="horz" lIns="91440" tIns="45720" rIns="91440" bIns="45720" rtlCol="0" anchor="t">
            <a:normAutofit fontScale="47500" lnSpcReduction="20000"/>
          </a:bodyPr>
          <a:lstStyle/>
          <a:p>
            <a:r>
              <a:rPr lang="bg-BG" dirty="0">
                <a:ea typeface="+mn-lt"/>
                <a:cs typeface="+mn-lt"/>
              </a:rPr>
              <a:t>На Цветница в църковните храмове се отслужват богослужения, които започват още във вечерта на Лазаровден.</a:t>
            </a:r>
            <a:endParaRPr lang="bg-BG" dirty="0"/>
          </a:p>
          <a:p>
            <a:r>
              <a:rPr lang="bg-BG" dirty="0">
                <a:ea typeface="+mn-lt"/>
                <a:cs typeface="+mn-lt"/>
              </a:rPr>
              <a:t>През деня вярващите берат върбови клонки, символизиращи палмовите, с които е бил посрещнат Божият син, откъдето идва и едно от другите имена на празника - </a:t>
            </a:r>
            <a:r>
              <a:rPr lang="bg-BG" b="1" dirty="0">
                <a:ea typeface="+mn-lt"/>
                <a:cs typeface="+mn-lt"/>
              </a:rPr>
              <a:t>Връбница</a:t>
            </a:r>
            <a:r>
              <a:rPr lang="bg-BG" dirty="0">
                <a:ea typeface="+mn-lt"/>
                <a:cs typeface="+mn-lt"/>
              </a:rPr>
              <a:t>. Те се освещават заедно с пролетните цветя с помощта на специални молитви.</a:t>
            </a:r>
            <a:endParaRPr lang="bg-BG" dirty="0"/>
          </a:p>
          <a:p>
            <a:r>
              <a:rPr lang="bg-BG" dirty="0">
                <a:ea typeface="+mn-lt"/>
                <a:cs typeface="+mn-lt"/>
              </a:rPr>
              <a:t>Когато богослужението приключи, всеки взима от осветените върбови клонки и цветя, за да ги отнесе вкъщи за здраве. По традиция клонка от върбата се поставя пред иконата, за да пази дома от всякакви злини. От останалата част се оплита върбово венче, което се поставя над входната врата, за да защитава цялото семейство от уроки чак до разпукването на следващата пролет. Символиката на празника, който се чества от IV век, се е запазила до днес, а молитвите са отправени към Божия син с надеждата да не дава никому кръст, по-голям от този, който може да носи. Привечер на Цветница момите и ергените за последен път играят лазарското хоро.</a:t>
            </a:r>
            <a:endParaRPr lang="bg-BG" dirty="0"/>
          </a:p>
          <a:p>
            <a:endParaRPr lang="bg-BG" dirty="0"/>
          </a:p>
        </p:txBody>
      </p:sp>
      <p:pic>
        <p:nvPicPr>
          <p:cNvPr id="9" name="Картина 9" descr="Картина, която съдържа цвете, растение, маса, ваза&#10;&#10;Описание, генерирано с много висока достоверност">
            <a:extLst>
              <a:ext uri="{FF2B5EF4-FFF2-40B4-BE49-F238E27FC236}">
                <a16:creationId xmlns:a16="http://schemas.microsoft.com/office/drawing/2014/main" id="{CC8B1110-98D2-449B-B338-87569D0E12F6}"/>
              </a:ext>
            </a:extLst>
          </p:cNvPr>
          <p:cNvPicPr>
            <a:picLocks noGrp="1" noChangeAspect="1"/>
          </p:cNvPicPr>
          <p:nvPr>
            <p:ph sz="half" idx="2"/>
          </p:nvPr>
        </p:nvPicPr>
        <p:blipFill>
          <a:blip r:embed="rId3"/>
          <a:stretch>
            <a:fillRect/>
          </a:stretch>
        </p:blipFill>
        <p:spPr>
          <a:xfrm>
            <a:off x="6296247" y="2373348"/>
            <a:ext cx="5181600" cy="3363841"/>
          </a:xfrm>
        </p:spPr>
      </p:pic>
    </p:spTree>
    <p:extLst>
      <p:ext uri="{BB962C8B-B14F-4D97-AF65-F5344CB8AC3E}">
        <p14:creationId xmlns:p14="http://schemas.microsoft.com/office/powerpoint/2010/main" val="4207456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80">
                                          <p:stCondLst>
                                            <p:cond delay="0"/>
                                          </p:stCondLst>
                                        </p:cTn>
                                        <p:tgtEl>
                                          <p:spTgt spid="6">
                                            <p:txEl>
                                              <p:pRg st="0" end="0"/>
                                            </p:txEl>
                                          </p:spTgt>
                                        </p:tgtEl>
                                      </p:cBhvr>
                                    </p:animEffect>
                                    <p:anim calcmode="lin" valueType="num">
                                      <p:cBhvr>
                                        <p:cTn id="13"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xEl>
                                              <p:pRg st="0" end="0"/>
                                            </p:txEl>
                                          </p:spTgt>
                                        </p:tgtEl>
                                      </p:cBhvr>
                                      <p:to x="100000" y="60000"/>
                                    </p:animScale>
                                    <p:animScale>
                                      <p:cBhvr>
                                        <p:cTn id="19" dur="166" decel="50000">
                                          <p:stCondLst>
                                            <p:cond delay="676"/>
                                          </p:stCondLst>
                                        </p:cTn>
                                        <p:tgtEl>
                                          <p:spTgt spid="6">
                                            <p:txEl>
                                              <p:pRg st="0" end="0"/>
                                            </p:txEl>
                                          </p:spTgt>
                                        </p:tgtEl>
                                      </p:cBhvr>
                                      <p:to x="100000" y="100000"/>
                                    </p:animScale>
                                    <p:animScale>
                                      <p:cBhvr>
                                        <p:cTn id="20" dur="26">
                                          <p:stCondLst>
                                            <p:cond delay="1312"/>
                                          </p:stCondLst>
                                        </p:cTn>
                                        <p:tgtEl>
                                          <p:spTgt spid="6">
                                            <p:txEl>
                                              <p:pRg st="0" end="0"/>
                                            </p:txEl>
                                          </p:spTgt>
                                        </p:tgtEl>
                                      </p:cBhvr>
                                      <p:to x="100000" y="80000"/>
                                    </p:animScale>
                                    <p:animScale>
                                      <p:cBhvr>
                                        <p:cTn id="21" dur="166" decel="50000">
                                          <p:stCondLst>
                                            <p:cond delay="1338"/>
                                          </p:stCondLst>
                                        </p:cTn>
                                        <p:tgtEl>
                                          <p:spTgt spid="6">
                                            <p:txEl>
                                              <p:pRg st="0" end="0"/>
                                            </p:txEl>
                                          </p:spTgt>
                                        </p:tgtEl>
                                      </p:cBhvr>
                                      <p:to x="100000" y="100000"/>
                                    </p:animScale>
                                    <p:animScale>
                                      <p:cBhvr>
                                        <p:cTn id="22" dur="26">
                                          <p:stCondLst>
                                            <p:cond delay="1642"/>
                                          </p:stCondLst>
                                        </p:cTn>
                                        <p:tgtEl>
                                          <p:spTgt spid="6">
                                            <p:txEl>
                                              <p:pRg st="0" end="0"/>
                                            </p:txEl>
                                          </p:spTgt>
                                        </p:tgtEl>
                                      </p:cBhvr>
                                      <p:to x="100000" y="90000"/>
                                    </p:animScale>
                                    <p:animScale>
                                      <p:cBhvr>
                                        <p:cTn id="23" dur="166" decel="50000">
                                          <p:stCondLst>
                                            <p:cond delay="1668"/>
                                          </p:stCondLst>
                                        </p:cTn>
                                        <p:tgtEl>
                                          <p:spTgt spid="6">
                                            <p:txEl>
                                              <p:pRg st="0" end="0"/>
                                            </p:txEl>
                                          </p:spTgt>
                                        </p:tgtEl>
                                      </p:cBhvr>
                                      <p:to x="100000" y="100000"/>
                                    </p:animScale>
                                    <p:animScale>
                                      <p:cBhvr>
                                        <p:cTn id="24" dur="26">
                                          <p:stCondLst>
                                            <p:cond delay="1808"/>
                                          </p:stCondLst>
                                        </p:cTn>
                                        <p:tgtEl>
                                          <p:spTgt spid="6">
                                            <p:txEl>
                                              <p:pRg st="0" end="0"/>
                                            </p:txEl>
                                          </p:spTgt>
                                        </p:tgtEl>
                                      </p:cBhvr>
                                      <p:to x="100000" y="95000"/>
                                    </p:animScale>
                                    <p:animScale>
                                      <p:cBhvr>
                                        <p:cTn id="25" dur="166" decel="50000">
                                          <p:stCondLst>
                                            <p:cond delay="1834"/>
                                          </p:stCondLst>
                                        </p:cTn>
                                        <p:tgtEl>
                                          <p:spTgt spid="6">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80">
                                          <p:stCondLst>
                                            <p:cond delay="0"/>
                                          </p:stCondLst>
                                        </p:cTn>
                                        <p:tgtEl>
                                          <p:spTgt spid="6">
                                            <p:txEl>
                                              <p:pRg st="1" end="1"/>
                                            </p:txEl>
                                          </p:spTgt>
                                        </p:tgtEl>
                                      </p:cBhvr>
                                    </p:animEffect>
                                    <p:anim calcmode="lin" valueType="num">
                                      <p:cBhvr>
                                        <p:cTn id="31"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xEl>
                                              <p:pRg st="1" end="1"/>
                                            </p:txEl>
                                          </p:spTgt>
                                        </p:tgtEl>
                                      </p:cBhvr>
                                      <p:to x="100000" y="60000"/>
                                    </p:animScale>
                                    <p:animScale>
                                      <p:cBhvr>
                                        <p:cTn id="37" dur="166" decel="50000">
                                          <p:stCondLst>
                                            <p:cond delay="676"/>
                                          </p:stCondLst>
                                        </p:cTn>
                                        <p:tgtEl>
                                          <p:spTgt spid="6">
                                            <p:txEl>
                                              <p:pRg st="1" end="1"/>
                                            </p:txEl>
                                          </p:spTgt>
                                        </p:tgtEl>
                                      </p:cBhvr>
                                      <p:to x="100000" y="100000"/>
                                    </p:animScale>
                                    <p:animScale>
                                      <p:cBhvr>
                                        <p:cTn id="38" dur="26">
                                          <p:stCondLst>
                                            <p:cond delay="1312"/>
                                          </p:stCondLst>
                                        </p:cTn>
                                        <p:tgtEl>
                                          <p:spTgt spid="6">
                                            <p:txEl>
                                              <p:pRg st="1" end="1"/>
                                            </p:txEl>
                                          </p:spTgt>
                                        </p:tgtEl>
                                      </p:cBhvr>
                                      <p:to x="100000" y="80000"/>
                                    </p:animScale>
                                    <p:animScale>
                                      <p:cBhvr>
                                        <p:cTn id="39" dur="166" decel="50000">
                                          <p:stCondLst>
                                            <p:cond delay="1338"/>
                                          </p:stCondLst>
                                        </p:cTn>
                                        <p:tgtEl>
                                          <p:spTgt spid="6">
                                            <p:txEl>
                                              <p:pRg st="1" end="1"/>
                                            </p:txEl>
                                          </p:spTgt>
                                        </p:tgtEl>
                                      </p:cBhvr>
                                      <p:to x="100000" y="100000"/>
                                    </p:animScale>
                                    <p:animScale>
                                      <p:cBhvr>
                                        <p:cTn id="40" dur="26">
                                          <p:stCondLst>
                                            <p:cond delay="1642"/>
                                          </p:stCondLst>
                                        </p:cTn>
                                        <p:tgtEl>
                                          <p:spTgt spid="6">
                                            <p:txEl>
                                              <p:pRg st="1" end="1"/>
                                            </p:txEl>
                                          </p:spTgt>
                                        </p:tgtEl>
                                      </p:cBhvr>
                                      <p:to x="100000" y="90000"/>
                                    </p:animScale>
                                    <p:animScale>
                                      <p:cBhvr>
                                        <p:cTn id="41" dur="166" decel="50000">
                                          <p:stCondLst>
                                            <p:cond delay="1668"/>
                                          </p:stCondLst>
                                        </p:cTn>
                                        <p:tgtEl>
                                          <p:spTgt spid="6">
                                            <p:txEl>
                                              <p:pRg st="1" end="1"/>
                                            </p:txEl>
                                          </p:spTgt>
                                        </p:tgtEl>
                                      </p:cBhvr>
                                      <p:to x="100000" y="100000"/>
                                    </p:animScale>
                                    <p:animScale>
                                      <p:cBhvr>
                                        <p:cTn id="42" dur="26">
                                          <p:stCondLst>
                                            <p:cond delay="1808"/>
                                          </p:stCondLst>
                                        </p:cTn>
                                        <p:tgtEl>
                                          <p:spTgt spid="6">
                                            <p:txEl>
                                              <p:pRg st="1" end="1"/>
                                            </p:txEl>
                                          </p:spTgt>
                                        </p:tgtEl>
                                      </p:cBhvr>
                                      <p:to x="100000" y="95000"/>
                                    </p:animScale>
                                    <p:animScale>
                                      <p:cBhvr>
                                        <p:cTn id="43" dur="166" decel="50000">
                                          <p:stCondLst>
                                            <p:cond delay="1834"/>
                                          </p:stCondLst>
                                        </p:cTn>
                                        <p:tgtEl>
                                          <p:spTgt spid="6">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wipe(down)">
                                      <p:cBhvr>
                                        <p:cTn id="48" dur="580">
                                          <p:stCondLst>
                                            <p:cond delay="0"/>
                                          </p:stCondLst>
                                        </p:cTn>
                                        <p:tgtEl>
                                          <p:spTgt spid="6">
                                            <p:txEl>
                                              <p:pRg st="2" end="2"/>
                                            </p:txEl>
                                          </p:spTgt>
                                        </p:tgtEl>
                                      </p:cBhvr>
                                    </p:animEffect>
                                    <p:anim calcmode="lin" valueType="num">
                                      <p:cBhvr>
                                        <p:cTn id="49"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txEl>
                                              <p:pRg st="2" end="2"/>
                                            </p:txEl>
                                          </p:spTgt>
                                        </p:tgtEl>
                                      </p:cBhvr>
                                      <p:to x="100000" y="60000"/>
                                    </p:animScale>
                                    <p:animScale>
                                      <p:cBhvr>
                                        <p:cTn id="55" dur="166" decel="50000">
                                          <p:stCondLst>
                                            <p:cond delay="676"/>
                                          </p:stCondLst>
                                        </p:cTn>
                                        <p:tgtEl>
                                          <p:spTgt spid="6">
                                            <p:txEl>
                                              <p:pRg st="2" end="2"/>
                                            </p:txEl>
                                          </p:spTgt>
                                        </p:tgtEl>
                                      </p:cBhvr>
                                      <p:to x="100000" y="100000"/>
                                    </p:animScale>
                                    <p:animScale>
                                      <p:cBhvr>
                                        <p:cTn id="56" dur="26">
                                          <p:stCondLst>
                                            <p:cond delay="1312"/>
                                          </p:stCondLst>
                                        </p:cTn>
                                        <p:tgtEl>
                                          <p:spTgt spid="6">
                                            <p:txEl>
                                              <p:pRg st="2" end="2"/>
                                            </p:txEl>
                                          </p:spTgt>
                                        </p:tgtEl>
                                      </p:cBhvr>
                                      <p:to x="100000" y="80000"/>
                                    </p:animScale>
                                    <p:animScale>
                                      <p:cBhvr>
                                        <p:cTn id="57" dur="166" decel="50000">
                                          <p:stCondLst>
                                            <p:cond delay="1338"/>
                                          </p:stCondLst>
                                        </p:cTn>
                                        <p:tgtEl>
                                          <p:spTgt spid="6">
                                            <p:txEl>
                                              <p:pRg st="2" end="2"/>
                                            </p:txEl>
                                          </p:spTgt>
                                        </p:tgtEl>
                                      </p:cBhvr>
                                      <p:to x="100000" y="100000"/>
                                    </p:animScale>
                                    <p:animScale>
                                      <p:cBhvr>
                                        <p:cTn id="58" dur="26">
                                          <p:stCondLst>
                                            <p:cond delay="1642"/>
                                          </p:stCondLst>
                                        </p:cTn>
                                        <p:tgtEl>
                                          <p:spTgt spid="6">
                                            <p:txEl>
                                              <p:pRg st="2" end="2"/>
                                            </p:txEl>
                                          </p:spTgt>
                                        </p:tgtEl>
                                      </p:cBhvr>
                                      <p:to x="100000" y="90000"/>
                                    </p:animScale>
                                    <p:animScale>
                                      <p:cBhvr>
                                        <p:cTn id="59" dur="166" decel="50000">
                                          <p:stCondLst>
                                            <p:cond delay="1668"/>
                                          </p:stCondLst>
                                        </p:cTn>
                                        <p:tgtEl>
                                          <p:spTgt spid="6">
                                            <p:txEl>
                                              <p:pRg st="2" end="2"/>
                                            </p:txEl>
                                          </p:spTgt>
                                        </p:tgtEl>
                                      </p:cBhvr>
                                      <p:to x="100000" y="100000"/>
                                    </p:animScale>
                                    <p:animScale>
                                      <p:cBhvr>
                                        <p:cTn id="60" dur="26">
                                          <p:stCondLst>
                                            <p:cond delay="1808"/>
                                          </p:stCondLst>
                                        </p:cTn>
                                        <p:tgtEl>
                                          <p:spTgt spid="6">
                                            <p:txEl>
                                              <p:pRg st="2" end="2"/>
                                            </p:txEl>
                                          </p:spTgt>
                                        </p:tgtEl>
                                      </p:cBhvr>
                                      <p:to x="100000" y="95000"/>
                                    </p:animScale>
                                    <p:animScale>
                                      <p:cBhvr>
                                        <p:cTn id="61"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66ACB6"/>
          </a:solidFill>
          <a:ln w="25400">
            <a:solidFill>
              <a:srgbClr val="66ACB6"/>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лавие 1">
            <a:extLst>
              <a:ext uri="{FF2B5EF4-FFF2-40B4-BE49-F238E27FC236}">
                <a16:creationId xmlns:a16="http://schemas.microsoft.com/office/drawing/2014/main" id="{DC0D1DE3-7B60-4C5A-8F2A-20FACA4FE121}"/>
              </a:ext>
            </a:extLst>
          </p:cNvPr>
          <p:cNvSpPr>
            <a:spLocks noGrp="1"/>
          </p:cNvSpPr>
          <p:nvPr>
            <p:ph type="title"/>
          </p:nvPr>
        </p:nvSpPr>
        <p:spPr>
          <a:xfrm>
            <a:off x="1151467" y="887973"/>
            <a:ext cx="9889067" cy="1325563"/>
          </a:xfrm>
        </p:spPr>
        <p:txBody>
          <a:bodyPr>
            <a:normAutofit/>
          </a:bodyPr>
          <a:lstStyle/>
          <a:p>
            <a:r>
              <a:rPr lang="bg-BG" sz="6600" dirty="0">
                <a:solidFill>
                  <a:schemeClr val="bg1"/>
                </a:solidFill>
              </a:rPr>
              <a:t>Лазаровден</a:t>
            </a:r>
          </a:p>
        </p:txBody>
      </p:sp>
      <p:sp>
        <p:nvSpPr>
          <p:cNvPr id="16"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Картина 8" descr="Картина, която съдържа трева, лице, открито, малък&#10;&#10;Описание, генерирано с много висока достоверност">
            <a:extLst>
              <a:ext uri="{FF2B5EF4-FFF2-40B4-BE49-F238E27FC236}">
                <a16:creationId xmlns:a16="http://schemas.microsoft.com/office/drawing/2014/main" id="{38280609-08C8-456A-9388-AA8B22F8CB70}"/>
              </a:ext>
            </a:extLst>
          </p:cNvPr>
          <p:cNvPicPr>
            <a:picLocks noGrp="1" noChangeAspect="1"/>
          </p:cNvPicPr>
          <p:nvPr>
            <p:ph idx="1"/>
          </p:nvPr>
        </p:nvPicPr>
        <p:blipFill>
          <a:blip r:embed="rId3"/>
          <a:stretch>
            <a:fillRect/>
          </a:stretch>
        </p:blipFill>
        <p:spPr>
          <a:xfrm>
            <a:off x="7018596" y="2835471"/>
            <a:ext cx="4286250" cy="3219450"/>
          </a:xfrm>
        </p:spPr>
      </p:pic>
      <p:sp>
        <p:nvSpPr>
          <p:cNvPr id="11" name="Контейнер за съдържание 2">
            <a:extLst>
              <a:ext uri="{FF2B5EF4-FFF2-40B4-BE49-F238E27FC236}">
                <a16:creationId xmlns:a16="http://schemas.microsoft.com/office/drawing/2014/main" id="{130C594D-EE0F-4A12-BFD4-67860AAED944}"/>
              </a:ext>
            </a:extLst>
          </p:cNvPr>
          <p:cNvSpPr>
            <a:spLocks noGrp="1"/>
          </p:cNvSpPr>
          <p:nvPr/>
        </p:nvSpPr>
        <p:spPr>
          <a:xfrm>
            <a:off x="838200" y="2505314"/>
            <a:ext cx="5917018" cy="3676030"/>
          </a:xfrm>
          <a:prstGeom prst="rect">
            <a:avLst/>
          </a:prstGeom>
        </p:spPr>
        <p:txBody>
          <a:bodyPr vert="horz" lIns="91440" tIns="45720" rIns="91440" bIns="45720" rtlCol="0" anchor="t">
            <a:normAutofit fontScale="47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bg-BG" dirty="0">
                <a:ea typeface="+mn-lt"/>
                <a:cs typeface="+mn-lt"/>
              </a:rPr>
              <a:t>На този ден празничният обред започва рано сутринта. Момичетата се разделят на групи от по 5-6 лазарки и започват да обикалят селото пременени в невестински дрехи. В различните части на България девойките са обличали различни одежди. В Източна Тракия, например, Лазарките са обличали нови булчински премени, за да ги "разтърсят за хаир". В кюстендилско момите са носели в ръка кърпа, с която невестата се "кланя" на сватбата - така наречената "</a:t>
            </a:r>
            <a:r>
              <a:rPr lang="bg-BG" dirty="0" err="1">
                <a:ea typeface="+mn-lt"/>
                <a:cs typeface="+mn-lt"/>
              </a:rPr>
              <a:t>кланячка</a:t>
            </a:r>
            <a:r>
              <a:rPr lang="bg-BG" dirty="0">
                <a:ea typeface="+mn-lt"/>
                <a:cs typeface="+mn-lt"/>
              </a:rPr>
              <a:t>", а в Шоплука главите им са били украсени с китка от копринена трева и красиво пауново перо.</a:t>
            </a:r>
            <a:br>
              <a:rPr lang="bg-BG" dirty="0">
                <a:ea typeface="+mn-lt"/>
                <a:cs typeface="+mn-lt"/>
              </a:rPr>
            </a:br>
            <a:br>
              <a:rPr lang="bg-BG" dirty="0">
                <a:ea typeface="+mn-lt"/>
                <a:cs typeface="+mn-lt"/>
              </a:rPr>
            </a:br>
            <a:r>
              <a:rPr lang="bg-BG" dirty="0">
                <a:ea typeface="+mn-lt"/>
                <a:cs typeface="+mn-lt"/>
              </a:rPr>
              <a:t>В лазаруването участват моми и момичета, които започват да се готвят още от постите, групират се по възраст и по чети. В четата има </a:t>
            </a:r>
            <a:r>
              <a:rPr lang="bg-BG" dirty="0" err="1">
                <a:ea typeface="+mn-lt"/>
                <a:cs typeface="+mn-lt"/>
              </a:rPr>
              <a:t>пеячки</a:t>
            </a:r>
            <a:r>
              <a:rPr lang="bg-BG" dirty="0">
                <a:ea typeface="+mn-lt"/>
                <a:cs typeface="+mn-lt"/>
              </a:rPr>
              <a:t>, </a:t>
            </a:r>
            <a:r>
              <a:rPr lang="bg-BG" dirty="0" err="1">
                <a:ea typeface="+mn-lt"/>
                <a:cs typeface="+mn-lt"/>
              </a:rPr>
              <a:t>шеталици</a:t>
            </a:r>
            <a:r>
              <a:rPr lang="bg-BG" dirty="0">
                <a:ea typeface="+mn-lt"/>
                <a:cs typeface="+mn-lt"/>
              </a:rPr>
              <a:t>, една от лазарките носи кошничка с яйца. Обхождат селото в събота от обяд и неделя до обяд, като влизат във всяка къща, пеят песен за всеки член от семейството. Играят </a:t>
            </a:r>
            <a:r>
              <a:rPr lang="bg-BG" dirty="0" err="1">
                <a:ea typeface="+mn-lt"/>
                <a:cs typeface="+mn-lt"/>
              </a:rPr>
              <a:t>несключено</a:t>
            </a:r>
            <a:r>
              <a:rPr lang="bg-BG" dirty="0">
                <a:ea typeface="+mn-lt"/>
                <a:cs typeface="+mn-lt"/>
              </a:rPr>
              <a:t> лазарско хоро. Според народните вярвания стопанката на къщата задължително трябва да дари всяка лазарка със сурово яйце, което символизира безсмъртието. Освен това с него са се разваляли магии и са се правели гадания за бъдещето. Счита се, че къща, която е посетена от лазарки е щастлива и </a:t>
            </a:r>
            <a:r>
              <a:rPr lang="bg-BG" b="1" dirty="0">
                <a:ea typeface="+mn-lt"/>
                <a:cs typeface="+mn-lt"/>
              </a:rPr>
              <a:t>благословена</a:t>
            </a:r>
            <a:r>
              <a:rPr lang="bg-BG" dirty="0">
                <a:ea typeface="+mn-lt"/>
                <a:cs typeface="+mn-lt"/>
              </a:rPr>
              <a:t>.</a:t>
            </a:r>
            <a:endParaRPr lang="bg-BG" dirty="0"/>
          </a:p>
        </p:txBody>
      </p:sp>
    </p:spTree>
    <p:extLst>
      <p:ext uri="{BB962C8B-B14F-4D97-AF65-F5344CB8AC3E}">
        <p14:creationId xmlns:p14="http://schemas.microsoft.com/office/powerpoint/2010/main" val="757949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11"/>
                                        </p:tgtEl>
                                      </p:cBhvr>
                                    </p:animEffect>
                                    <p:anim calcmode="lin" valueType="num">
                                      <p:cBhvr>
                                        <p:cTn id="7" dur="2000"/>
                                        <p:tgtEl>
                                          <p:spTgt spid="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11"/>
                                        </p:tgtEl>
                                        <p:attrNameLst>
                                          <p:attrName>ppt_h</p:attrName>
                                        </p:attrNameLst>
                                      </p:cBhvr>
                                      <p:tavLst>
                                        <p:tav tm="0">
                                          <p:val>
                                            <p:strVal val="ppt_h"/>
                                          </p:val>
                                        </p:tav>
                                        <p:tav tm="100000">
                                          <p:val>
                                            <p:strVal val="ppt_h"/>
                                          </p:val>
                                        </p:tav>
                                      </p:tavLst>
                                    </p:anim>
                                    <p:set>
                                      <p:cBhvr>
                                        <p:cTn id="9" dur="1" fill="hold">
                                          <p:stCondLst>
                                            <p:cond delay="1999"/>
                                          </p:stCondLst>
                                        </p:cTn>
                                        <p:tgtEl>
                                          <p:spTgt spid="11"/>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6" presetClass="exit" presetSubtype="21" fill="hold" nodeType="clickEffect">
                                  <p:stCondLst>
                                    <p:cond delay="0"/>
                                  </p:stCondLst>
                                  <p:childTnLst>
                                    <p:animEffect transition="out" filter="barn(inVertical)">
                                      <p:cBhvr>
                                        <p:cTn id="13" dur="500"/>
                                        <p:tgtEl>
                                          <p:spTgt spid="8"/>
                                        </p:tgtEl>
                                      </p:cBhvr>
                                    </p:animEffect>
                                    <p:set>
                                      <p:cBhvr>
                                        <p:cTn id="1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ahLst/>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Картина 4" descr="Картина, която съдържа птица, цветен, малък, седящ&#10;&#10;Описание, генерирано с много висока достоверност">
            <a:extLst>
              <a:ext uri="{FF2B5EF4-FFF2-40B4-BE49-F238E27FC236}">
                <a16:creationId xmlns:a16="http://schemas.microsoft.com/office/drawing/2014/main" id="{63837832-BC42-4FDF-8411-283981CC57DA}"/>
              </a:ext>
            </a:extLst>
          </p:cNvPr>
          <p:cNvPicPr>
            <a:picLocks noChangeAspect="1"/>
          </p:cNvPicPr>
          <p:nvPr/>
        </p:nvPicPr>
        <p:blipFill rotWithShape="1">
          <a:blip r:embed="rId3"/>
          <a:srcRect l="9524" r="9586" b="-1"/>
          <a:stretch/>
        </p:blipFill>
        <p:spPr>
          <a:xfrm>
            <a:off x="-3047" y="10"/>
            <a:ext cx="12191999" cy="6857990"/>
          </a:xfrm>
          <a:prstGeom prst="rect">
            <a:avLst/>
          </a:prstGeom>
        </p:spPr>
      </p:pic>
      <p:sp>
        <p:nvSpPr>
          <p:cNvPr id="29" name="Rectangle 3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50000">
                <a:schemeClr val="tx1">
                  <a:alpha val="3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лавие 1">
            <a:extLst>
              <a:ext uri="{FF2B5EF4-FFF2-40B4-BE49-F238E27FC236}">
                <a16:creationId xmlns:a16="http://schemas.microsoft.com/office/drawing/2014/main" id="{8641D0F2-FEB9-4F93-8FA7-DBCDDFCDC4D6}"/>
              </a:ext>
            </a:extLst>
          </p:cNvPr>
          <p:cNvSpPr>
            <a:spLocks noGrp="1"/>
          </p:cNvSpPr>
          <p:nvPr>
            <p:ph type="title"/>
          </p:nvPr>
        </p:nvSpPr>
        <p:spPr>
          <a:xfrm>
            <a:off x="643466" y="1322616"/>
            <a:ext cx="10905059" cy="265120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400" dirty="0" err="1">
                <a:solidFill>
                  <a:schemeClr val="bg1"/>
                </a:solidFill>
              </a:rPr>
              <a:t>Благодаря</a:t>
            </a:r>
            <a:r>
              <a:rPr lang="en-US" sz="5400" dirty="0">
                <a:solidFill>
                  <a:schemeClr val="bg1"/>
                </a:solidFill>
              </a:rPr>
              <a:t> </a:t>
            </a:r>
            <a:r>
              <a:rPr lang="en-US" sz="5400" dirty="0" err="1">
                <a:solidFill>
                  <a:schemeClr val="bg1"/>
                </a:solidFill>
              </a:rPr>
              <a:t>за</a:t>
            </a:r>
            <a:r>
              <a:rPr lang="en-US" sz="5400" dirty="0">
                <a:solidFill>
                  <a:schemeClr val="bg1"/>
                </a:solidFill>
              </a:rPr>
              <a:t> </a:t>
            </a:r>
            <a:r>
              <a:rPr lang="en-US" sz="5400" dirty="0" err="1">
                <a:solidFill>
                  <a:schemeClr val="bg1"/>
                </a:solidFill>
              </a:rPr>
              <a:t>вниманието</a:t>
            </a:r>
            <a:r>
              <a:rPr lang="en-US" sz="5400" dirty="0">
                <a:solidFill>
                  <a:schemeClr val="bg1"/>
                </a:solidFill>
              </a:rPr>
              <a:t>!</a:t>
            </a:r>
          </a:p>
        </p:txBody>
      </p:sp>
      <p:cxnSp>
        <p:nvCxnSpPr>
          <p:cNvPr id="30" name="Straight Connector 34">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5412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ketchyVTI">
  <a:themeElements>
    <a:clrScheme name="AnalogousFromLightSeed_2SEEDS">
      <a:dk1>
        <a:srgbClr val="000000"/>
      </a:dk1>
      <a:lt1>
        <a:srgbClr val="FFFFFF"/>
      </a:lt1>
      <a:dk2>
        <a:srgbClr val="41243D"/>
      </a:dk2>
      <a:lt2>
        <a:srgbClr val="E8E3E2"/>
      </a:lt2>
      <a:accent1>
        <a:srgbClr val="66ACB6"/>
      </a:accent1>
      <a:accent2>
        <a:srgbClr val="70AB9B"/>
      </a:accent2>
      <a:accent3>
        <a:srgbClr val="81A5CF"/>
      </a:accent3>
      <a:accent4>
        <a:srgbClr val="C970A9"/>
      </a:accent4>
      <a:accent5>
        <a:srgbClr val="D28A9A"/>
      </a:accent5>
      <a:accent6>
        <a:srgbClr val="C98170"/>
      </a:accent6>
      <a:hlink>
        <a:srgbClr val="AE7269"/>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Широк екран</PresentationFormat>
  <Paragraphs>13</Paragraphs>
  <Slides>5</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5</vt:i4>
      </vt:variant>
    </vt:vector>
  </HeadingPairs>
  <TitlesOfParts>
    <vt:vector size="6" baseType="lpstr">
      <vt:lpstr>SketchyVTI</vt:lpstr>
      <vt:lpstr>Български традиции и обичаи-пролетни празници</vt:lpstr>
      <vt:lpstr>Великден</vt:lpstr>
      <vt:lpstr>Цветница</vt:lpstr>
      <vt:lpstr>Лазаровден</vt:lpstr>
      <vt:lpstr>Благодаря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
  <cp:lastModifiedBy/>
  <cp:revision>282</cp:revision>
  <dcterms:created xsi:type="dcterms:W3CDTF">2020-04-01T12:21:43Z</dcterms:created>
  <dcterms:modified xsi:type="dcterms:W3CDTF">2020-04-02T07:09:57Z</dcterms:modified>
</cp:coreProperties>
</file>