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3"/>
  </p:notesMasterIdLst>
  <p:handoutMasterIdLst>
    <p:handoutMasterId r:id="rId14"/>
  </p:handoutMasterIdLst>
  <p:sldIdLst>
    <p:sldId id="265" r:id="rId5"/>
    <p:sldId id="310" r:id="rId6"/>
    <p:sldId id="313" r:id="rId7"/>
    <p:sldId id="314" r:id="rId8"/>
    <p:sldId id="321" r:id="rId9"/>
    <p:sldId id="322" r:id="rId10"/>
    <p:sldId id="324" r:id="rId11"/>
    <p:sldId id="325" r:id="rId12"/>
  </p:sldIdLst>
  <p:sldSz cx="12188825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9" autoAdjust="0"/>
  </p:normalViewPr>
  <p:slideViewPr>
    <p:cSldViewPr showGuides="1">
      <p:cViewPr varScale="1">
        <p:scale>
          <a:sx n="98" d="100"/>
          <a:sy n="98" d="100"/>
        </p:scale>
        <p:origin x="110" y="91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12/3/2020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12/3/2020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529" y="1267730"/>
            <a:ext cx="9573768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424" y="1411615"/>
            <a:ext cx="9293979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4543" y="1267730"/>
            <a:ext cx="19197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48813" y="1267731"/>
            <a:ext cx="1691199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301" y="2091263"/>
            <a:ext cx="9066224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198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693" y="4682063"/>
            <a:ext cx="906848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063" indent="0" algn="ctr">
              <a:buNone/>
              <a:defRPr sz="1600"/>
            </a:lvl2pPr>
            <a:lvl3pPr marL="914126" indent="0" algn="ctr">
              <a:buNone/>
              <a:defRPr sz="1600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7375" y="1341256"/>
            <a:ext cx="1554075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517" y="5211060"/>
            <a:ext cx="5903962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4678" y="5212080"/>
            <a:ext cx="211133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99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989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9258" y="762000"/>
            <a:ext cx="2361585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762000"/>
            <a:ext cx="8075097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22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284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529" y="1267730"/>
            <a:ext cx="9573768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423" y="1411615"/>
            <a:ext cx="9293979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4543" y="1267730"/>
            <a:ext cx="19197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48813" y="1267731"/>
            <a:ext cx="1691199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216" y="2094309"/>
            <a:ext cx="906848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198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217" y="4682062"/>
            <a:ext cx="9068486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0422" y="1344502"/>
            <a:ext cx="1554075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3F41C87-7AD9-4845-A077-840E4A0F3F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174" y="5211060"/>
            <a:ext cx="5905486" cy="228600"/>
          </a:xfrm>
        </p:spPr>
        <p:txBody>
          <a:bodyPr/>
          <a:lstStyle>
            <a:lvl1pPr algn="l">
              <a:defRPr/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2263" y="5211060"/>
            <a:ext cx="2111714" cy="228600"/>
          </a:xfrm>
        </p:spPr>
        <p:txBody>
          <a:bodyPr/>
          <a:lstStyle/>
          <a:p>
            <a:fld id="{2A013F82-EE5E-44EE-A61D-E31C6657F2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9549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522" y="2103120"/>
            <a:ext cx="4753642" cy="3749040"/>
          </a:xfrm>
        </p:spPr>
        <p:txBody>
          <a:bodyPr/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8661" y="2103120"/>
            <a:ext cx="4753642" cy="3749040"/>
          </a:xfrm>
        </p:spPr>
        <p:txBody>
          <a:bodyPr/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629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569" y="2074334"/>
            <a:ext cx="4753642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99" b="0">
                <a:solidFill>
                  <a:schemeClr val="tx2"/>
                </a:solidFill>
                <a:latin typeface="+mn-lt"/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569" y="2755898"/>
            <a:ext cx="4753642" cy="3200400"/>
          </a:xfrm>
        </p:spPr>
        <p:txBody>
          <a:bodyPr/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1708" y="2074334"/>
            <a:ext cx="4753642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99" b="0">
                <a:solidFill>
                  <a:schemeClr val="tx2"/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1708" y="2756581"/>
            <a:ext cx="4753642" cy="3200400"/>
          </a:xfrm>
        </p:spPr>
        <p:txBody>
          <a:bodyPr/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1986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225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727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465" y="237744"/>
            <a:ext cx="852913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18037" y="237744"/>
            <a:ext cx="2925318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3979" y="607392"/>
            <a:ext cx="2430147" cy="1645920"/>
          </a:xfrm>
        </p:spPr>
        <p:txBody>
          <a:bodyPr anchor="b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99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621" y="609600"/>
            <a:ext cx="7770376" cy="5334000"/>
          </a:xfrm>
        </p:spPr>
        <p:txBody>
          <a:bodyPr/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3979" y="2286000"/>
            <a:ext cx="2430147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bg-B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0970" y="6223002"/>
            <a:ext cx="1462659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bg-BG" smtClean="0"/>
              <a:t>‹#›</a:t>
            </a:fld>
            <a:endParaRPr lang="bg-BG"/>
          </a:p>
        </p:txBody>
      </p:sp>
      <p:sp>
        <p:nvSpPr>
          <p:cNvPr id="12" name="Rectangle 11"/>
          <p:cNvSpPr/>
          <p:nvPr/>
        </p:nvSpPr>
        <p:spPr>
          <a:xfrm>
            <a:off x="9155161" y="374904"/>
            <a:ext cx="2651069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65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18037" y="237744"/>
            <a:ext cx="2925318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3979" y="603504"/>
            <a:ext cx="2431671" cy="1645920"/>
          </a:xfrm>
        </p:spPr>
        <p:txBody>
          <a:bodyPr anchor="b">
            <a:noAutofit/>
          </a:bodyPr>
          <a:lstStyle>
            <a:lvl1pPr algn="l">
              <a:defRPr sz="2799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40" y="237744"/>
            <a:ext cx="8529130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3979" y="2286000"/>
            <a:ext cx="2431671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3F41C87-7AD9-4845-A077-840E4A0F3F06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126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4021" y="6227064"/>
            <a:ext cx="1462659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>
          <a:xfrm>
            <a:off x="9155161" y="374904"/>
            <a:ext cx="2651069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77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35" y="237744"/>
            <a:ext cx="11719555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522" y="642594"/>
            <a:ext cx="1005578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522" y="2103120"/>
            <a:ext cx="10055781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248" y="6307672"/>
            <a:ext cx="2742486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051" y="6307672"/>
            <a:ext cx="5210723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7153" y="6307672"/>
            <a:ext cx="1462659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0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lang="en-US" sz="4799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25" indent="-182825" algn="l" defTabSz="914126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indent="-182825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301" indent="-182825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538" indent="-182825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776" indent="-182825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99520" indent="-228531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430" indent="-228531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99340" indent="-228531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250" indent="-228531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Никулден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6522" y="908720"/>
            <a:ext cx="10572506" cy="512632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/>
              <a:t>На 6 декември Българската православна църква отбелязва празника на Свети Никола (Hикулден). Св. Никола е роден в гр. Патара. Според преданията той е човекът, който незабелязано подхвърля кесии със злато в дома на обеднял баща и той омъжва трите си дъщери. На него се приписват и много чудеса, избавящи моряците и пътуващите по море от водните стихии. Умира през 342 г. в гр. Мира, Ликия, в югозападна Мала Азия. През 1087 г. мощите на св. Никола̀ са пренесени в Бари, Италия, където се намират и сега, съхранявани в построена за целта базилика, наречена на името на светеца. </a:t>
            </a:r>
          </a:p>
          <a:p>
            <a:r>
              <a:rPr lang="ru-RU" sz="2800" dirty="0"/>
              <a:t>В българската православна традиция светецът Николай, чието име означава „Побеждаващ“, се почита и като патрон на рибарите. Според народно-християнския мит за подялбата на света, нему се паднали моретата, реките, езерата. Той е господар на целия подводен свят – рибите и водните демони. На този ден се украсяват коледните елхи, а на трапезата се поднася риба, чието тяло е покрито с люспи (най-често това е пълнен шаран). </a:t>
            </a:r>
          </a:p>
          <a:p>
            <a:pPr marL="0" indent="0">
              <a:buNone/>
            </a:pPr>
            <a:r>
              <a:rPr lang="ru-RU" sz="28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5820" y="1484784"/>
            <a:ext cx="10212466" cy="3722510"/>
          </a:xfrm>
        </p:spPr>
        <p:txBody>
          <a:bodyPr>
            <a:noAutofit/>
          </a:bodyPr>
          <a:lstStyle/>
          <a:p>
            <a:r>
              <a:rPr lang="ru-RU" sz="2400" dirty="0"/>
              <a:t>Свети Николай се родил през втората половина на III в. в Патара, град в малоазийската област Ликия. Още от детски години той помагал на страдащите, защищавал невинните, да подкрепял слабите със словото на истината и вярата. След смъртта на родителите си той употребил всичкото си богато наследство за благотворителност. Николай се поселил в един манастир и желаел всичкия си живот да посвети на Господа и да Му служи чрез трудовете и лишенията на монашеския живот.След известно време напуска манастира и се отправя към град Мир, където по това време избирали архиепископ на мястото на неотдавна починалия епископ Йоан. Едно пророчество казвало, че човек с име николай ще прекрачи града и ще бъде новият епископ. Така и станало.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20698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ПРАЗНИК НА БУРГАС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6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844" y="2780928"/>
            <a:ext cx="10055781" cy="13716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ahoma" panose="020B0604030504040204" pitchFamily="34" charset="0"/>
              </a:rPr>
              <a:t>Никулден е обявен за официален празник на Бургас през далечната 1992 година. Вече 28 години бургазлии почитат своя патрон, като спазват древните традиции. При подготовката на трапезата има интересен ритуал, който е свързан с една стара българска легенда:</a:t>
            </a:r>
            <a:br>
              <a:rPr lang="ru-RU" sz="2400" dirty="0">
                <a:latin typeface="Tahoma" panose="020B0604030504040204" pitchFamily="34" charset="0"/>
              </a:rPr>
            </a:br>
            <a:br>
              <a:rPr lang="ru-RU" sz="2400" dirty="0"/>
            </a:br>
            <a:r>
              <a:rPr lang="ru-RU" sz="2400" dirty="0">
                <a:latin typeface="Tahoma" panose="020B0604030504040204" pitchFamily="34" charset="0"/>
              </a:rPr>
              <a:t>“Веднъж Св. Никола излязъл с приятели с една гемия в морето. Неочаквано ги връхлетяла буря, a гемията се продънила и започнала да потъва като се пълнила постоянно с вода. За да се спасят, Св. Никола уловил с ръце един шаран и с него запушил дупката на пробитото дъно.“</a:t>
            </a:r>
            <a:br>
              <a:rPr lang="ru-RU" sz="2400" dirty="0"/>
            </a:b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38936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64" y="260648"/>
            <a:ext cx="11665296" cy="6336704"/>
          </a:xfrm>
        </p:spPr>
      </p:pic>
    </p:spTree>
    <p:extLst>
      <p:ext uri="{BB962C8B-B14F-4D97-AF65-F5344CB8AC3E}">
        <p14:creationId xmlns:p14="http://schemas.microsoft.com/office/powerpoint/2010/main" val="22000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79" y="404664"/>
            <a:ext cx="11377265" cy="6120680"/>
          </a:xfrm>
        </p:spPr>
      </p:pic>
    </p:spTree>
    <p:extLst>
      <p:ext uri="{BB962C8B-B14F-4D97-AF65-F5344CB8AC3E}">
        <p14:creationId xmlns:p14="http://schemas.microsoft.com/office/powerpoint/2010/main" val="236059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620E51A-613A-466B-B9EC-5CF68476F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sz="4000" b="1" dirty="0"/>
              <a:t>Радина Николова</a:t>
            </a:r>
            <a:br>
              <a:rPr lang="bg-BG" sz="4000" b="1" dirty="0"/>
            </a:br>
            <a:br>
              <a:rPr lang="bg-BG" sz="4000" b="1" dirty="0"/>
            </a:br>
            <a:r>
              <a:rPr lang="en-US" sz="2400" b="1" dirty="0"/>
              <a:t>IV</a:t>
            </a:r>
            <a:r>
              <a:rPr lang="bg-BG" sz="2400" b="1" dirty="0"/>
              <a:t>Б клас</a:t>
            </a:r>
            <a:br>
              <a:rPr lang="bg-BG" sz="2400" b="1"/>
            </a:br>
            <a:r>
              <a:rPr lang="bg-BG" sz="2400" b="1"/>
              <a:t>ОУ </a:t>
            </a:r>
            <a:r>
              <a:rPr lang="bg-BG" sz="2400" b="1" dirty="0"/>
              <a:t>„Пейо К. Яворов“ гр. Бургас</a:t>
            </a:r>
          </a:p>
        </p:txBody>
      </p:sp>
    </p:spTree>
    <p:extLst>
      <p:ext uri="{BB962C8B-B14F-4D97-AF65-F5344CB8AC3E}">
        <p14:creationId xmlns:p14="http://schemas.microsoft.com/office/powerpoint/2010/main" val="372884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831350A4B90A74E907D03BF41E3314D" ma:contentTypeVersion="0" ma:contentTypeDescription="Създаване на нов документ" ma:contentTypeScope="" ma:versionID="dfc27191835d6dbd84310e24b3baeb8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68d701add73f213312a5f8e1a4bd4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42C1B4-1A60-4B31-A6A5-FCF2A3DFB99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3B011D-CD6B-49E2-8714-869CC8457D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EFA00A-1FBE-42F3-9E09-A7FCE4623C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44</TotalTime>
  <Words>453</Words>
  <Application>Microsoft Office PowerPoint</Application>
  <PresentationFormat>По избор</PresentationFormat>
  <Paragraphs>8</Paragraphs>
  <Slides>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3" baseType="lpstr">
      <vt:lpstr>Century Gothic</vt:lpstr>
      <vt:lpstr>Corbel</vt:lpstr>
      <vt:lpstr>Garamond</vt:lpstr>
      <vt:lpstr>Tahoma</vt:lpstr>
      <vt:lpstr>Savon</vt:lpstr>
      <vt:lpstr>Никулден</vt:lpstr>
      <vt:lpstr>Презентация на PowerPoint</vt:lpstr>
      <vt:lpstr>Свети Николай се родил през втората половина на III в. в Патара, град в малоазийската област Ликия. Още от детски години той помагал на страдащите, защищавал невинните, да подкрепял слабите със словото на истината и вярата. След смъртта на родителите си той употребил всичкото си богато наследство за благотворителност. Николай се поселил в един манастир и желаел всичкия си живот да посвети на Господа и да Му служи чрез трудовете и лишенията на монашеския живот.След известно време напуска манастира и се отправя към град Мир, където по това време избирали архиепископ на мястото на неотдавна починалия епископ Йоан. Едно пророчество казвало, че човек с име николай ще прекрачи града и ще бъде новият епископ. Така и станало.</vt:lpstr>
      <vt:lpstr>ПРАЗНИК НА БУРГАС</vt:lpstr>
      <vt:lpstr>Никулден е обявен за официален празник на Бургас през далечната 1992 година. Вече 28 години бургазлии почитат своя патрон, като спазват древните традиции. При подготовката на трапезата има интересен ритуал, който е свързан с една стара българска легенда:  “Веднъж Св. Никола излязъл с приятели с една гемия в морето. Неочаквано ги връхлетяла буря, a гемията се продънила и започнала да потъва като се пълнила постоянно с вода. За да се спасят, Св. Никола уловил с ръце един шаран и с него запушил дупката на пробитото дъно.“ </vt:lpstr>
      <vt:lpstr>Презентация на PowerPoint</vt:lpstr>
      <vt:lpstr>Презентация на PowerPoint</vt:lpstr>
      <vt:lpstr>Радина Николова  IVБ клас ОУ „Пейо К. Яворов“ гр. Бургас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Никулден</dc:title>
  <dc:creator>bilyana zdravkova</dc:creator>
  <cp:lastModifiedBy>Станка Тракийска</cp:lastModifiedBy>
  <cp:revision>6</cp:revision>
  <dcterms:created xsi:type="dcterms:W3CDTF">2020-11-30T14:20:45Z</dcterms:created>
  <dcterms:modified xsi:type="dcterms:W3CDTF">2020-12-03T14:13:55Z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0x0101003831350A4B90A74E907D03BF41E3314D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