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audio1.bin" ContentType="audio/unknown"/>
  <Override PartName="/ppt/media/image1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C8E78F-A41F-7347-AF8D-4C5C124ADBD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65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 autoAdjust="0"/>
    <p:restoredTop sz="94599" autoAdjust="0"/>
  </p:normalViewPr>
  <p:slideViewPr>
    <p:cSldViewPr snapToGrid="0" snapToObjects="1">
      <p:cViewPr varScale="1">
        <p:scale>
          <a:sx n="115" d="100"/>
          <a:sy n="115" d="100"/>
        </p:scale>
        <p:origin x="-9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bg-BG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bg-BG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bg-BG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bg-BG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bg-BG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bg-BG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bg-BG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bg-BG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bg-BG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xmlns:p14="http://schemas.microsoft.com/office/powerpoint/2010/main" spd="slow" advClick="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173" y="274606"/>
            <a:ext cx="7836897" cy="1258611"/>
          </a:xfrm>
        </p:spPr>
        <p:txBody>
          <a:bodyPr/>
          <a:lstStyle/>
          <a:p>
            <a:pPr algn="ctr"/>
            <a:r>
              <a:rPr lang="bg-BG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БЪЛГАРСКИТЕ ВЪЗРОЖДЕНСКИ ГРАДОВЕ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173" y="1762055"/>
            <a:ext cx="7630964" cy="469120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С КАКВО НИ ПРИВЛИЧАТ И ДНЕС?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21-01-17 at 9.38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4" y="2231175"/>
            <a:ext cx="7630963" cy="3672855"/>
          </a:xfrm>
          <a:prstGeom prst="rect">
            <a:avLst/>
          </a:prstGeom>
        </p:spPr>
      </p:pic>
      <p:pic>
        <p:nvPicPr>
          <p:cNvPr id="5" name="Kade si, vyarna ti, lyubov narod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6006" y="5378174"/>
            <a:ext cx="525856" cy="5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1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0">
        <p:circle/>
        <p:sndAc>
          <p:stSnd>
            <p:snd r:embed="rId4" name="Kade si, vyarna ti, lyubov narodna.mp3"/>
          </p:stSnd>
        </p:sndAc>
      </p:transition>
    </mc:Choice>
    <mc:Fallback>
      <p:transition xmlns:p14="http://schemas.microsoft.com/office/powerpoint/2010/main" spd="slow" advTm="10000">
        <p:circle/>
        <p:sndAc>
          <p:stSnd>
            <p:snd r:embed="rId4" name="Kade si, vyarna ti, lyubov narodna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2823"/>
            <a:ext cx="7313613" cy="81635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... и туристическите дестинации </a:t>
            </a:r>
            <a:r>
              <a:rPr lang="mr-IN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bg-BG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br>
              <a:rPr lang="bg-BG" sz="2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bg-BG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за нас днес са туристически обекти с ценно минало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Content Placeholder 7" descr="kolaj 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20" r="-22620"/>
          <a:stretch>
            <a:fillRect/>
          </a:stretch>
        </p:blipFill>
        <p:spPr>
          <a:xfrm>
            <a:off x="914400" y="1179173"/>
            <a:ext cx="7313613" cy="5014731"/>
          </a:xfrm>
        </p:spPr>
      </p:pic>
    </p:spTree>
    <p:extLst>
      <p:ext uri="{BB962C8B-B14F-4D97-AF65-F5344CB8AC3E}">
        <p14:creationId xmlns:p14="http://schemas.microsoft.com/office/powerpoint/2010/main" val="1740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  <p:sndAc>
          <p:stSnd>
            <p:snd r:embed="rId2" name="Kade si, vyarna ti, lyubov narodna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Kade si, vyarna ti, lyubov narodna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27" y="272117"/>
            <a:ext cx="8578676" cy="6585883"/>
          </a:xfrm>
        </p:spPr>
        <p:txBody>
          <a:bodyPr>
            <a:prstTxWarp prst="textArchUpPour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1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ПОСЕТЕТЕ БЪЛГАРСКИТЕ ВЪЗРОЖДЕНСКИ ГРАДОВЕ!</a:t>
            </a:r>
            <a:endParaRPr lang="en-US" sz="1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Content Placeholder 6" descr="kolaj 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81" r="-24281"/>
          <a:stretch>
            <a:fillRect/>
          </a:stretch>
        </p:blipFill>
        <p:spPr>
          <a:xfrm>
            <a:off x="914400" y="1723409"/>
            <a:ext cx="7313613" cy="4949940"/>
          </a:xfrm>
        </p:spPr>
      </p:pic>
    </p:spTree>
    <p:extLst>
      <p:ext uri="{BB962C8B-B14F-4D97-AF65-F5344CB8AC3E}">
        <p14:creationId xmlns:p14="http://schemas.microsoft.com/office/powerpoint/2010/main" val="48723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  <p:sndAc>
          <p:stSnd>
            <p:snd r:embed="rId2" name="Kade si, vyarna ti, lyubov narodna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Kade si, vyarna ti, lyubov narodna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21982"/>
            <a:ext cx="7313613" cy="1438333"/>
          </a:xfrm>
        </p:spPr>
        <p:txBody>
          <a:bodyPr>
            <a:prstTxWarp prst="textWave1">
              <a:avLst>
                <a:gd name="adj1" fmla="val 12500"/>
                <a:gd name="adj2" fmla="val -35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Благодаря за вниманието</a:t>
            </a:r>
            <a:r>
              <a:rPr lang="bg-BG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330196"/>
            <a:ext cx="7313613" cy="2461004"/>
          </a:xfrm>
        </p:spPr>
        <p:txBody>
          <a:bodyPr>
            <a:prstTxWarp prst="textDeflateInflateDeflate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bg-BG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Александър Бисеров Секиранов</a:t>
            </a:r>
          </a:p>
          <a:p>
            <a:pPr marL="0" indent="0" algn="ctr"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VII </a:t>
            </a:r>
            <a:r>
              <a:rPr lang="bg-BG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“а” клас</a:t>
            </a:r>
          </a:p>
          <a:p>
            <a:pPr marL="0" indent="0" algn="ctr">
              <a:buNone/>
            </a:pPr>
            <a:r>
              <a:rPr lang="bg-BG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ОУ “Пейо К. Яворов” </a:t>
            </a:r>
            <a:r>
              <a:rPr lang="mr-I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bg-BG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гр.Бургас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9978893"/>
      </p:ext>
    </p:extLst>
  </p:cSld>
  <p:clrMapOvr>
    <a:masterClrMapping/>
  </p:clrMapOvr>
  <p:transition xmlns:p14="http://schemas.microsoft.com/office/powerpoint/2010/main" spd="slow" advClick="0" advTm="5000">
    <p:wheel spokes="1"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887"/>
            <a:ext cx="7313613" cy="1247168"/>
          </a:xfrm>
        </p:spPr>
        <p:txBody>
          <a:bodyPr/>
          <a:lstStyle/>
          <a:p>
            <a:pPr algn="just"/>
            <a:r>
              <a:rPr lang="bg-BG" sz="1400" b="1" dirty="0" smtClean="0">
                <a:latin typeface="Times New Roman"/>
                <a:cs typeface="Times New Roman"/>
              </a:rPr>
              <a:t>Уникалността на българските възрожденски градове се крие в тяхната архитектура. </a:t>
            </a:r>
            <a:r>
              <a:rPr lang="bg-BG" sz="1400" dirty="0" smtClean="0">
                <a:latin typeface="Times New Roman"/>
                <a:cs typeface="Times New Roman"/>
              </a:rPr>
              <a:t>Българската </a:t>
            </a:r>
            <a:r>
              <a:rPr lang="bg-BG" sz="1400" dirty="0">
                <a:latin typeface="Times New Roman"/>
                <a:cs typeface="Times New Roman"/>
              </a:rPr>
              <a:t>архитектура през Възраждането е израз на социалните промени в обществото ни през периода </a:t>
            </a:r>
            <a:r>
              <a:rPr lang="en-US" sz="1400" dirty="0">
                <a:latin typeface="Times New Roman"/>
                <a:cs typeface="Times New Roman"/>
              </a:rPr>
              <a:t>XVI-XIX</a:t>
            </a:r>
            <a:r>
              <a:rPr lang="bg-BG" sz="1400" dirty="0">
                <a:latin typeface="Times New Roman"/>
                <a:cs typeface="Times New Roman"/>
              </a:rPr>
              <a:t> век. </a:t>
            </a:r>
            <a:r>
              <a:rPr lang="bg-BG" sz="1400" dirty="0" smtClean="0">
                <a:latin typeface="Times New Roman"/>
                <a:cs typeface="Times New Roman"/>
              </a:rPr>
              <a:t>Сградите </a:t>
            </a:r>
            <a:r>
              <a:rPr lang="bg-BG" sz="1400" dirty="0">
                <a:latin typeface="Times New Roman"/>
                <a:cs typeface="Times New Roman"/>
              </a:rPr>
              <a:t>отразяват характера и вкуса на своите строители, резбари и зографи и са свързани с природната среда чрез </a:t>
            </a:r>
            <a:r>
              <a:rPr lang="bg-BG" sz="1400" dirty="0" smtClean="0">
                <a:latin typeface="Times New Roman"/>
                <a:cs typeface="Times New Roman"/>
              </a:rPr>
              <a:t>локацията и използваните строителни материали. Сред най-известните и многолюдни градове на </a:t>
            </a:r>
            <a:r>
              <a:rPr lang="en-US" sz="1400" dirty="0" smtClean="0">
                <a:latin typeface="Times New Roman"/>
                <a:cs typeface="Times New Roman"/>
              </a:rPr>
              <a:t>XVIII </a:t>
            </a:r>
            <a:r>
              <a:rPr lang="bg-BG" sz="1400" dirty="0" smtClean="0">
                <a:latin typeface="Times New Roman"/>
                <a:cs typeface="Times New Roman"/>
              </a:rPr>
              <a:t>век е Мелник: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Content Placeholder 4" descr="Melni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 b="8266"/>
          <a:stretch>
            <a:fillRect/>
          </a:stretch>
        </p:blipFill>
        <p:spPr>
          <a:xfrm>
            <a:off x="914400" y="1762054"/>
            <a:ext cx="7313613" cy="4029145"/>
          </a:xfrm>
        </p:spPr>
      </p:pic>
    </p:spTree>
    <p:extLst>
      <p:ext uri="{BB962C8B-B14F-4D97-AF65-F5344CB8AC3E}">
        <p14:creationId xmlns:p14="http://schemas.microsoft.com/office/powerpoint/2010/main" val="526797499"/>
      </p:ext>
    </p:extLst>
  </p:cSld>
  <p:clrMapOvr>
    <a:masterClrMapping/>
  </p:clrMapOvr>
  <p:transition xmlns:p14="http://schemas.microsoft.com/office/powerpoint/2010/main" spd="slow" advTm="10000">
    <p:pull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9026"/>
            <a:ext cx="7313613" cy="58353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Калдъръмените улички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09865"/>
            <a:ext cx="7313613" cy="516030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400" dirty="0" err="1">
                <a:latin typeface="Times New Roman"/>
                <a:cs typeface="Times New Roman"/>
              </a:rPr>
              <a:t>Разглеждани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група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жилищните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сгради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периода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дават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по</a:t>
            </a:r>
            <a:r>
              <a:rPr lang="en-US" sz="1400" dirty="0">
                <a:latin typeface="Times New Roman"/>
                <a:cs typeface="Times New Roman"/>
              </a:rPr>
              <a:t>-</a:t>
            </a:r>
            <a:r>
              <a:rPr lang="en-US" sz="1400" dirty="0" err="1">
                <a:latin typeface="Times New Roman"/>
                <a:cs typeface="Times New Roman"/>
              </a:rPr>
              <a:t>ясна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представа</a:t>
            </a:r>
            <a:r>
              <a:rPr lang="en-US" sz="1400" dirty="0">
                <a:latin typeface="Times New Roman"/>
                <a:cs typeface="Times New Roman"/>
              </a:rPr>
              <a:t> за </a:t>
            </a:r>
            <a:r>
              <a:rPr lang="en-US" sz="1400" dirty="0" err="1">
                <a:latin typeface="Times New Roman"/>
                <a:cs typeface="Times New Roman"/>
              </a:rPr>
              <a:t>традиционния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начин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живот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строителна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култура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en-US" sz="1400" dirty="0" err="1" smtClean="0">
                <a:latin typeface="Times New Roman"/>
                <a:cs typeface="Times New Roman"/>
              </a:rPr>
              <a:t>Липсата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на </a:t>
            </a:r>
            <a:r>
              <a:rPr lang="en-US" sz="1400" dirty="0" err="1">
                <a:latin typeface="Times New Roman"/>
                <a:cs typeface="Times New Roman"/>
              </a:rPr>
              <a:t>големи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възможност</a:t>
            </a:r>
            <a:r>
              <a:rPr lang="bg-BG" sz="1400" dirty="0" smtClean="0">
                <a:latin typeface="Times New Roman"/>
                <a:cs typeface="Times New Roman"/>
              </a:rPr>
              <a:t>и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за </a:t>
            </a:r>
            <a:r>
              <a:rPr lang="en-US" sz="1400" dirty="0" err="1">
                <a:latin typeface="Times New Roman"/>
                <a:cs typeface="Times New Roman"/>
              </a:rPr>
              <a:t>моделиране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терена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водело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съобразяване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архитектурата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него</a:t>
            </a:r>
            <a:r>
              <a:rPr lang="en-US" sz="1400" dirty="0">
                <a:latin typeface="Times New Roman"/>
                <a:cs typeface="Times New Roman"/>
              </a:rPr>
              <a:t>.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Това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създава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характерните</a:t>
            </a:r>
            <a:r>
              <a:rPr lang="en-US" sz="1400" dirty="0" smtClean="0">
                <a:latin typeface="Times New Roman"/>
                <a:cs typeface="Times New Roman"/>
              </a:rPr>
              <a:t> за </a:t>
            </a:r>
            <a:r>
              <a:rPr lang="en-US" sz="1400" dirty="0" err="1" smtClean="0">
                <a:latin typeface="Times New Roman"/>
                <a:cs typeface="Times New Roman"/>
              </a:rPr>
              <a:t>периода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разчупени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улични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пространства</a:t>
            </a:r>
            <a:r>
              <a:rPr lang="en-US" sz="1400" dirty="0" smtClean="0">
                <a:latin typeface="Times New Roman"/>
                <a:cs typeface="Times New Roman"/>
              </a:rPr>
              <a:t>, </a:t>
            </a:r>
            <a:r>
              <a:rPr lang="en-US" sz="1400" dirty="0" err="1" smtClean="0">
                <a:latin typeface="Times New Roman"/>
                <a:cs typeface="Times New Roman"/>
              </a:rPr>
              <a:t>форми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на </a:t>
            </a:r>
            <a:r>
              <a:rPr lang="en-US" sz="1400" dirty="0" err="1">
                <a:latin typeface="Times New Roman"/>
                <a:cs typeface="Times New Roman"/>
              </a:rPr>
              <a:t>сгради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дворове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bg-BG" sz="1400" dirty="0">
                <a:latin typeface="Times New Roman"/>
                <a:cs typeface="Times New Roman"/>
              </a:rPr>
              <a:t>Х</a:t>
            </a:r>
            <a:r>
              <a:rPr lang="en-US" sz="1400" dirty="0" err="1" smtClean="0">
                <a:latin typeface="Times New Roman"/>
                <a:cs typeface="Times New Roman"/>
              </a:rPr>
              <a:t>ората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общували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свободно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помежду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си</a:t>
            </a:r>
            <a:r>
              <a:rPr lang="en-US" sz="1400" dirty="0" smtClean="0">
                <a:latin typeface="Times New Roman"/>
                <a:cs typeface="Times New Roman"/>
              </a:rPr>
              <a:t>. </a:t>
            </a:r>
            <a:r>
              <a:rPr lang="en-US" sz="1400" dirty="0" err="1" smtClean="0">
                <a:latin typeface="Times New Roman"/>
                <a:cs typeface="Times New Roman"/>
              </a:rPr>
              <a:t>Те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не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строили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крепости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открити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домове</a:t>
            </a:r>
            <a:r>
              <a:rPr lang="bg-BG" sz="1400" dirty="0" smtClean="0">
                <a:latin typeface="Times New Roman"/>
                <a:cs typeface="Times New Roman"/>
              </a:rPr>
              <a:t>, дюкяни и работилници.</a:t>
            </a: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bg-BG" sz="1400" b="1" dirty="0" smtClean="0">
                <a:latin typeface="Times New Roman"/>
                <a:cs typeface="Times New Roman"/>
              </a:rPr>
              <a:t>Пловдив</a:t>
            </a:r>
            <a:r>
              <a:rPr lang="bg-BG" sz="1400" dirty="0" smtClean="0">
                <a:latin typeface="Times New Roman"/>
                <a:cs typeface="Times New Roman"/>
              </a:rPr>
              <a:t> - улични пространства.  </a:t>
            </a:r>
            <a:r>
              <a:rPr lang="en-US" sz="1400" dirty="0" smtClean="0">
                <a:latin typeface="Times New Roman"/>
                <a:cs typeface="Times New Roman"/>
              </a:rPr>
              <a:t>   </a:t>
            </a:r>
            <a:r>
              <a:rPr lang="bg-BG" sz="1400" b="1" dirty="0" smtClean="0">
                <a:latin typeface="Times New Roman"/>
                <a:cs typeface="Times New Roman"/>
              </a:rPr>
              <a:t>Габрово</a:t>
            </a:r>
            <a:r>
              <a:rPr lang="bg-BG" sz="1400" dirty="0" smtClean="0">
                <a:latin typeface="Times New Roman"/>
                <a:cs typeface="Times New Roman"/>
              </a:rPr>
              <a:t> </a:t>
            </a:r>
            <a:r>
              <a:rPr lang="mr-IN" sz="1400" dirty="0" smtClean="0">
                <a:latin typeface="Times New Roman"/>
                <a:cs typeface="Times New Roman"/>
              </a:rPr>
              <a:t>–</a:t>
            </a:r>
            <a:r>
              <a:rPr lang="bg-BG" sz="1400" dirty="0" smtClean="0">
                <a:latin typeface="Times New Roman"/>
                <a:cs typeface="Times New Roman"/>
              </a:rPr>
              <a:t> Архитектурно-етнографски комплекс Етъра.</a:t>
            </a: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en-US" sz="1400" dirty="0">
              <a:latin typeface="Times New Roman"/>
              <a:cs typeface="Times New Roman"/>
            </a:endParaRPr>
          </a:p>
          <a:p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Пловдив - ул.простр-в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29" y="2357035"/>
            <a:ext cx="2467740" cy="3505518"/>
          </a:xfrm>
          <a:prstGeom prst="rect">
            <a:avLst/>
          </a:prstGeom>
        </p:spPr>
      </p:pic>
      <p:pic>
        <p:nvPicPr>
          <p:cNvPr id="6" name="Picture 5" descr="640px-Etura_Gabrovo_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89" y="2357035"/>
            <a:ext cx="4591808" cy="35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7167"/>
      </p:ext>
    </p:extLst>
  </p:cSld>
  <p:clrMapOvr>
    <a:masterClrMapping/>
  </p:clrMapOvr>
  <p:transition xmlns:p14="http://schemas.microsoft.com/office/powerpoint/2010/main" spd="slow" advClick="0" advTm="10000">
    <p:pull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7584"/>
            <a:ext cx="7313613" cy="65219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Каменната зидария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38237"/>
            <a:ext cx="7313613" cy="485296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Материалите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ползвани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при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изграждането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на </a:t>
            </a:r>
            <a:r>
              <a:rPr lang="bg-BG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сградите през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Възраждането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bg-BG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най-често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са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били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добивани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в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близост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r>
              <a:rPr lang="en-US" sz="1400" dirty="0" err="1">
                <a:latin typeface="Times New Roman"/>
                <a:cs typeface="Times New Roman"/>
              </a:rPr>
              <a:t>Затова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bg-BG" sz="1400" dirty="0" smtClean="0">
                <a:latin typeface="Times New Roman"/>
                <a:cs typeface="Times New Roman"/>
              </a:rPr>
              <a:t>сградите са </a:t>
            </a:r>
            <a:r>
              <a:rPr lang="en-US" sz="1400" dirty="0" err="1" smtClean="0">
                <a:latin typeface="Times New Roman"/>
                <a:cs typeface="Times New Roman"/>
              </a:rPr>
              <a:t>в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хармония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природа</a:t>
            </a:r>
            <a:r>
              <a:rPr lang="bg-BG" sz="1400" dirty="0" smtClean="0">
                <a:latin typeface="Times New Roman"/>
                <a:cs typeface="Times New Roman"/>
              </a:rPr>
              <a:t>та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– </a:t>
            </a:r>
            <a:r>
              <a:rPr lang="en-US" sz="1400" dirty="0" err="1">
                <a:latin typeface="Times New Roman"/>
                <a:cs typeface="Times New Roman"/>
              </a:rPr>
              <a:t>цветът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камъка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глината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дървото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bg-BG" sz="1400" dirty="0" smtClean="0">
                <a:latin typeface="Times New Roman"/>
                <a:cs typeface="Times New Roman"/>
              </a:rPr>
              <a:t>с </a:t>
            </a:r>
            <a:r>
              <a:rPr lang="en-US" sz="1400" dirty="0" err="1" smtClean="0">
                <a:latin typeface="Times New Roman"/>
                <a:cs typeface="Times New Roman"/>
              </a:rPr>
              <a:t>цвета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на </a:t>
            </a:r>
            <a:r>
              <a:rPr lang="en-US" sz="1400" dirty="0" err="1" smtClean="0">
                <a:latin typeface="Times New Roman"/>
                <a:cs typeface="Times New Roman"/>
              </a:rPr>
              <a:t>строителни</a:t>
            </a:r>
            <a:r>
              <a:rPr lang="bg-BG" sz="1400" dirty="0" smtClean="0">
                <a:latin typeface="Times New Roman"/>
                <a:cs typeface="Times New Roman"/>
              </a:rPr>
              <a:t>те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материали</a:t>
            </a:r>
            <a:r>
              <a:rPr lang="en-US" sz="1400" dirty="0">
                <a:latin typeface="Times New Roman"/>
                <a:cs typeface="Times New Roman"/>
              </a:rPr>
              <a:t>. </a:t>
            </a:r>
            <a:r>
              <a:rPr lang="en-US" sz="1400" dirty="0" smtClean="0">
                <a:latin typeface="Times New Roman"/>
                <a:cs typeface="Times New Roman"/>
              </a:rPr>
              <a:t>На </a:t>
            </a:r>
            <a:r>
              <a:rPr lang="en-US" sz="1400" dirty="0" err="1">
                <a:latin typeface="Times New Roman"/>
                <a:cs typeface="Times New Roman"/>
              </a:rPr>
              <a:t>места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bg-BG" sz="1400" dirty="0" smtClean="0">
                <a:latin typeface="Times New Roman"/>
                <a:cs typeface="Times New Roman"/>
              </a:rPr>
              <a:t>стените са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изградени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речни</a:t>
            </a:r>
            <a:r>
              <a:rPr lang="en-US" sz="1400" dirty="0">
                <a:latin typeface="Times New Roman"/>
                <a:cs typeface="Times New Roman"/>
              </a:rPr>
              <a:t> (</a:t>
            </a:r>
            <a:r>
              <a:rPr lang="en-US" sz="1400" dirty="0" err="1">
                <a:latin typeface="Times New Roman"/>
                <a:cs typeface="Times New Roman"/>
              </a:rPr>
              <a:t>обли</a:t>
            </a:r>
            <a:r>
              <a:rPr lang="en-US" sz="1400" dirty="0">
                <a:latin typeface="Times New Roman"/>
                <a:cs typeface="Times New Roman"/>
              </a:rPr>
              <a:t>) </a:t>
            </a:r>
            <a:r>
              <a:rPr lang="en-US" sz="1400" dirty="0" err="1">
                <a:latin typeface="Times New Roman"/>
                <a:cs typeface="Times New Roman"/>
              </a:rPr>
              <a:t>камъни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които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изискват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използване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 smtClean="0">
                <a:latin typeface="Times New Roman"/>
                <a:cs typeface="Times New Roman"/>
              </a:rPr>
              <a:t>свързващо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вещество</a:t>
            </a:r>
            <a:r>
              <a:rPr lang="en-US" sz="1400" dirty="0">
                <a:latin typeface="Times New Roman"/>
                <a:cs typeface="Times New Roman"/>
              </a:rPr>
              <a:t> – </a:t>
            </a:r>
            <a:r>
              <a:rPr lang="en-US" sz="1400" dirty="0" err="1">
                <a:latin typeface="Times New Roman"/>
                <a:cs typeface="Times New Roman"/>
              </a:rPr>
              <a:t>хоросан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bg-BG" sz="1400" dirty="0" smtClean="0">
                <a:latin typeface="Times New Roman"/>
                <a:cs typeface="Times New Roman"/>
              </a:rPr>
              <a:t>Другаде</a:t>
            </a:r>
            <a:r>
              <a:rPr lang="en-US" sz="1400" dirty="0" smtClean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където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ползват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скали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лесни</a:t>
            </a:r>
            <a:r>
              <a:rPr lang="en-US" sz="1400" dirty="0">
                <a:latin typeface="Times New Roman"/>
                <a:cs typeface="Times New Roman"/>
              </a:rPr>
              <a:t> за </a:t>
            </a:r>
            <a:r>
              <a:rPr lang="en-US" sz="1400" dirty="0" err="1" smtClean="0">
                <a:latin typeface="Times New Roman"/>
                <a:cs typeface="Times New Roman"/>
              </a:rPr>
              <a:t>обработка</a:t>
            </a:r>
            <a:r>
              <a:rPr lang="bg-BG" sz="1400" dirty="0" smtClean="0">
                <a:latin typeface="Times New Roman"/>
                <a:cs typeface="Times New Roman"/>
              </a:rPr>
              <a:t>,</a:t>
            </a:r>
            <a:r>
              <a:rPr lang="en-US" sz="1400" dirty="0" smtClean="0">
                <a:latin typeface="Times New Roman"/>
                <a:cs typeface="Times New Roman"/>
              </a:rPr>
              <a:t> за </a:t>
            </a:r>
            <a:r>
              <a:rPr lang="en-US" sz="1400" dirty="0" err="1">
                <a:latin typeface="Times New Roman"/>
                <a:cs typeface="Times New Roman"/>
              </a:rPr>
              <a:t>зидане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ползвал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малко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глинен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разтвор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понякога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дори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никакъв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  <a:r>
              <a:rPr lang="bg-BG" sz="1400" dirty="0" smtClean="0">
                <a:latin typeface="Times New Roman"/>
                <a:cs typeface="Times New Roman"/>
              </a:rPr>
              <a:t> </a:t>
            </a:r>
          </a:p>
          <a:p>
            <a:pPr marL="0" indent="0" algn="just">
              <a:buNone/>
            </a:pPr>
            <a:r>
              <a:rPr lang="bg-BG" sz="1400" dirty="0" smtClean="0">
                <a:latin typeface="Times New Roman"/>
                <a:cs typeface="Times New Roman"/>
              </a:rPr>
              <a:t>                                                                         </a:t>
            </a: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sz="1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bg-BG" sz="1100" dirty="0" smtClean="0">
                <a:latin typeface="Times New Roman"/>
                <a:cs typeface="Times New Roman"/>
              </a:rPr>
              <a:t> </a:t>
            </a:r>
            <a:r>
              <a:rPr lang="bg-BG" sz="1200" dirty="0" smtClean="0">
                <a:latin typeface="Times New Roman"/>
                <a:cs typeface="Times New Roman"/>
              </a:rPr>
              <a:t>Едри каменни блокове с дебела фуга.             Ломени камъни с тънка фуга.                 Цепени камъни с глинена спойка.</a:t>
            </a:r>
            <a:endParaRPr lang="bg-BG" sz="1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каменна зидария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6" y="2299825"/>
            <a:ext cx="7104690" cy="304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59768"/>
      </p:ext>
    </p:extLst>
  </p:cSld>
  <p:clrMapOvr>
    <a:masterClrMapping/>
  </p:clrMapOvr>
  <p:transition xmlns:p14="http://schemas.microsoft.com/office/powerpoint/2010/main" spd="slow" advClick="0" advTm="10000">
    <p:pull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20841"/>
            <a:ext cx="7313613" cy="507035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bg-BG" sz="1800" dirty="0" smtClean="0">
                <a:latin typeface="Times New Roman"/>
                <a:cs typeface="Times New Roman"/>
              </a:rPr>
              <a:t>Жилищното строителство заема значителна част от възрожденската архитектура. </a:t>
            </a:r>
            <a:r>
              <a:rPr lang="en-US" sz="1800" dirty="0" err="1" smtClean="0">
                <a:latin typeface="Times New Roman"/>
                <a:cs typeface="Times New Roman"/>
              </a:rPr>
              <a:t>Вторите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нива</a:t>
            </a:r>
            <a:r>
              <a:rPr lang="en-US" sz="1800" dirty="0">
                <a:latin typeface="Times New Roman"/>
                <a:cs typeface="Times New Roman"/>
              </a:rPr>
              <a:t> на </a:t>
            </a:r>
            <a:r>
              <a:rPr lang="en-US" sz="1800" dirty="0" err="1">
                <a:latin typeface="Times New Roman"/>
                <a:cs typeface="Times New Roman"/>
              </a:rPr>
              <a:t>къщите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основно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дървена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конструкция</a:t>
            </a:r>
            <a:r>
              <a:rPr lang="en-US" sz="1800" dirty="0">
                <a:latin typeface="Times New Roman"/>
                <a:cs typeface="Times New Roman"/>
              </a:rPr>
              <a:t>. За </a:t>
            </a:r>
            <a:r>
              <a:rPr lang="en-US" sz="1800" dirty="0" err="1">
                <a:latin typeface="Times New Roman"/>
                <a:cs typeface="Times New Roman"/>
              </a:rPr>
              <a:t>изграждане</a:t>
            </a:r>
            <a:r>
              <a:rPr lang="en-US" sz="1800" dirty="0">
                <a:latin typeface="Times New Roman"/>
                <a:cs typeface="Times New Roman"/>
              </a:rPr>
              <a:t> на </a:t>
            </a:r>
            <a:r>
              <a:rPr lang="en-US" sz="1800" dirty="0" err="1">
                <a:latin typeface="Times New Roman"/>
                <a:cs typeface="Times New Roman"/>
              </a:rPr>
              <a:t>стените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между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дървените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колони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греди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ползват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няколко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типа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пълнежи</a:t>
            </a:r>
            <a:r>
              <a:rPr lang="en-US" sz="1800" dirty="0">
                <a:latin typeface="Times New Roman"/>
                <a:cs typeface="Times New Roman"/>
              </a:rPr>
              <a:t> – </a:t>
            </a:r>
            <a:r>
              <a:rPr lang="en-US" sz="1800" dirty="0" err="1">
                <a:latin typeface="Times New Roman"/>
                <a:cs typeface="Times New Roman"/>
              </a:rPr>
              <a:t>глинени</a:t>
            </a:r>
            <a:r>
              <a:rPr lang="en-US" sz="1800" dirty="0">
                <a:latin typeface="Times New Roman"/>
                <a:cs typeface="Times New Roman"/>
              </a:rPr>
              <a:t> (</a:t>
            </a:r>
            <a:r>
              <a:rPr lang="en-US" sz="1800" dirty="0" err="1">
                <a:latin typeface="Times New Roman"/>
                <a:cs typeface="Times New Roman"/>
              </a:rPr>
              <a:t>кирпич</a:t>
            </a:r>
            <a:r>
              <a:rPr lang="en-US" sz="1800" dirty="0">
                <a:latin typeface="Times New Roman"/>
                <a:cs typeface="Times New Roman"/>
              </a:rPr>
              <a:t>), </a:t>
            </a:r>
            <a:r>
              <a:rPr lang="en-US" sz="1800" dirty="0" err="1">
                <a:latin typeface="Times New Roman"/>
                <a:cs typeface="Times New Roman"/>
              </a:rPr>
              <a:t>плетове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измазани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глина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глинени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непечени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тухли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понякога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камъни</a:t>
            </a:r>
            <a:r>
              <a:rPr lang="en-US" sz="1800" dirty="0">
                <a:latin typeface="Times New Roman"/>
                <a:cs typeface="Times New Roman"/>
              </a:rPr>
              <a:t>. </a:t>
            </a:r>
            <a:r>
              <a:rPr lang="en-US" sz="1800" dirty="0" err="1">
                <a:latin typeface="Times New Roman"/>
                <a:cs typeface="Times New Roman"/>
              </a:rPr>
              <a:t>В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Странджа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latin typeface="Times New Roman"/>
                <a:cs typeface="Times New Roman"/>
              </a:rPr>
              <a:t>и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Стара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планина</a:t>
            </a:r>
            <a:r>
              <a:rPr lang="en-US" sz="1800" dirty="0">
                <a:latin typeface="Times New Roman"/>
                <a:cs typeface="Times New Roman"/>
              </a:rPr>
              <a:t> (</a:t>
            </a:r>
            <a:r>
              <a:rPr lang="en-US" sz="1800" dirty="0" err="1" smtClean="0">
                <a:latin typeface="Times New Roman"/>
                <a:cs typeface="Times New Roman"/>
              </a:rPr>
              <a:t>Котел</a:t>
            </a:r>
            <a:r>
              <a:rPr lang="en-US" sz="1800" dirty="0" smtClean="0">
                <a:latin typeface="Times New Roman"/>
                <a:cs typeface="Times New Roman"/>
              </a:rPr>
              <a:t>) </a:t>
            </a:r>
            <a:r>
              <a:rPr lang="en-US" sz="1800" dirty="0" err="1">
                <a:latin typeface="Times New Roman"/>
                <a:cs typeface="Times New Roman"/>
              </a:rPr>
              <a:t>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характерно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стените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да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изграждат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от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дървени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талпи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които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нареждат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хоризонтално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една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върху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друга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от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вътрешната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страна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измазват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глина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вар</a:t>
            </a:r>
            <a:r>
              <a:rPr lang="en-US" sz="1800" dirty="0" smtClean="0">
                <a:latin typeface="Times New Roman"/>
                <a:cs typeface="Times New Roman"/>
              </a:rPr>
              <a:t>.</a:t>
            </a:r>
            <a:endParaRPr lang="bg-BG" sz="18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en-US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en-US" sz="1400" b="1" dirty="0" smtClean="0">
                <a:latin typeface="Times New Roman"/>
                <a:cs typeface="Times New Roman"/>
              </a:rPr>
              <a:t>            </a:t>
            </a:r>
            <a:r>
              <a:rPr lang="bg-BG" sz="1400" b="1" dirty="0" smtClean="0">
                <a:latin typeface="Times New Roman"/>
                <a:cs typeface="Times New Roman"/>
              </a:rPr>
              <a:t>Котел</a:t>
            </a:r>
            <a:r>
              <a:rPr lang="bg-BG" sz="1400" dirty="0" smtClean="0">
                <a:latin typeface="Times New Roman"/>
                <a:cs typeface="Times New Roman"/>
              </a:rPr>
              <a:t> </a:t>
            </a:r>
            <a:r>
              <a:rPr lang="mr-IN" sz="1400" dirty="0" smtClean="0">
                <a:latin typeface="Times New Roman"/>
                <a:cs typeface="Times New Roman"/>
              </a:rPr>
              <a:t>–</a:t>
            </a:r>
            <a:r>
              <a:rPr lang="bg-BG" sz="1400" dirty="0" smtClean="0">
                <a:latin typeface="Times New Roman"/>
                <a:cs typeface="Times New Roman"/>
              </a:rPr>
              <a:t> Кьорпеева къща /Исторически музей/</a:t>
            </a:r>
            <a:r>
              <a:rPr lang="en-US" sz="1400" dirty="0" smtClean="0">
                <a:latin typeface="Times New Roman"/>
                <a:cs typeface="Times New Roman"/>
              </a:rPr>
              <a:t>  </a:t>
            </a:r>
            <a:r>
              <a:rPr lang="en-US" sz="1400" dirty="0" smtClean="0">
                <a:latin typeface="Times New Roman"/>
                <a:cs typeface="Times New Roman"/>
              </a:rPr>
              <a:t>                      </a:t>
            </a:r>
            <a:r>
              <a:rPr lang="bg-BG" sz="1400" dirty="0" smtClean="0">
                <a:latin typeface="Times New Roman"/>
                <a:cs typeface="Times New Roman"/>
              </a:rPr>
              <a:t>Архитектурно</a:t>
            </a:r>
            <a:r>
              <a:rPr lang="bg-BG" sz="1400" dirty="0" smtClean="0">
                <a:latin typeface="Times New Roman"/>
                <a:cs typeface="Times New Roman"/>
              </a:rPr>
              <a:t>-ист.резерват </a:t>
            </a:r>
            <a:r>
              <a:rPr lang="bg-BG" sz="1400" b="1" dirty="0" smtClean="0">
                <a:latin typeface="Times New Roman"/>
                <a:cs typeface="Times New Roman"/>
              </a:rPr>
              <a:t>Старият Несебър</a:t>
            </a:r>
            <a:endParaRPr lang="bg-BG" sz="14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en-US" sz="1800" dirty="0" err="1">
                <a:latin typeface="Times New Roman"/>
                <a:cs typeface="Times New Roman"/>
              </a:rPr>
              <a:t>В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пристанищните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градове</a:t>
            </a:r>
            <a:r>
              <a:rPr lang="en-US" sz="1800" dirty="0">
                <a:latin typeface="Times New Roman"/>
                <a:cs typeface="Times New Roman"/>
              </a:rPr>
              <a:t> (</a:t>
            </a:r>
            <a:r>
              <a:rPr lang="en-US" sz="1800" b="1" dirty="0">
                <a:latin typeface="Times New Roman"/>
                <a:cs typeface="Times New Roman"/>
              </a:rPr>
              <a:t>Несебър, </a:t>
            </a:r>
            <a:r>
              <a:rPr lang="en-US" sz="1800" b="1" dirty="0" err="1">
                <a:latin typeface="Times New Roman"/>
                <a:cs typeface="Times New Roman"/>
              </a:rPr>
              <a:t>Созопол</a:t>
            </a:r>
            <a:r>
              <a:rPr lang="en-US" sz="1800" dirty="0">
                <a:latin typeface="Times New Roman"/>
                <a:cs typeface="Times New Roman"/>
              </a:rPr>
              <a:t>), </a:t>
            </a:r>
            <a:r>
              <a:rPr lang="en-US" sz="1800" dirty="0" err="1">
                <a:latin typeface="Times New Roman"/>
                <a:cs typeface="Times New Roman"/>
              </a:rPr>
              <a:t>също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характерно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да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ползват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дървени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външни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обшивки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като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там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това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се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налага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bg-BG" sz="1800" dirty="0">
                <a:latin typeface="Times New Roman"/>
                <a:cs typeface="Times New Roman"/>
              </a:rPr>
              <a:t>поради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влагата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dirty="0" err="1">
                <a:latin typeface="Times New Roman"/>
                <a:cs typeface="Times New Roman"/>
              </a:rPr>
              <a:t>която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много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лесно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би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унищожила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външно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полаганите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мазилки</a:t>
            </a:r>
            <a:r>
              <a:rPr lang="en-US" sz="1800" dirty="0">
                <a:latin typeface="Times New Roman"/>
                <a:cs typeface="Times New Roman"/>
              </a:rPr>
              <a:t>. </a:t>
            </a:r>
          </a:p>
          <a:p>
            <a:pPr marL="0" indent="0" algn="just">
              <a:buNone/>
            </a:pPr>
            <a:endParaRPr lang="bg-BG" sz="16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Кьорпеева къща- Котел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07" y="1945127"/>
            <a:ext cx="3513161" cy="2723176"/>
          </a:xfrm>
          <a:prstGeom prst="rect">
            <a:avLst/>
          </a:prstGeom>
        </p:spPr>
      </p:pic>
      <p:pic>
        <p:nvPicPr>
          <p:cNvPr id="6" name="Picture 5" descr="Несебър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53" y="1945127"/>
            <a:ext cx="3501722" cy="27231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6048"/>
            <a:ext cx="7313613" cy="52632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Дървената къща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5946791"/>
      </p:ext>
    </p:extLst>
  </p:cSld>
  <p:clrMapOvr>
    <a:masterClrMapping/>
  </p:clrMapOvr>
  <p:transition xmlns:p14="http://schemas.microsoft.com/office/powerpoint/2010/main" spd="slow" advClick="0" advTm="10000">
    <p:pull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23351"/>
            <a:ext cx="7313613" cy="68651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Обзавеждането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09866"/>
            <a:ext cx="7313613" cy="46813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400" dirty="0" err="1">
                <a:latin typeface="Times New Roman"/>
                <a:cs typeface="Times New Roman"/>
              </a:rPr>
              <a:t>Вътрешното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оформление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българските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възрожденски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домове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не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различава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значително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къщите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другите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етноси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рамките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Османската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империя</a:t>
            </a:r>
            <a:r>
              <a:rPr lang="en-US" sz="1400" dirty="0">
                <a:latin typeface="Times New Roman"/>
                <a:cs typeface="Times New Roman"/>
              </a:rPr>
              <a:t> по </a:t>
            </a:r>
            <a:r>
              <a:rPr lang="en-US" sz="1400" dirty="0" err="1">
                <a:latin typeface="Times New Roman"/>
                <a:cs typeface="Times New Roman"/>
              </a:rPr>
              <a:t>цветове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детайли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фигурални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композиции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флорални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мотиви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en-US" sz="1400" dirty="0" err="1">
                <a:latin typeface="Times New Roman"/>
                <a:cs typeface="Times New Roman"/>
              </a:rPr>
              <a:t>Модата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била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въвеждана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заможните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жители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независимо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техния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етнос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религия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поради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което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строителните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традиции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вплитат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различни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символи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en-US" sz="1400" dirty="0" err="1">
                <a:latin typeface="Times New Roman"/>
                <a:cs typeface="Times New Roman"/>
              </a:rPr>
              <a:t>Много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често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християнски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 smtClean="0">
                <a:latin typeface="Times New Roman"/>
                <a:cs typeface="Times New Roman"/>
              </a:rPr>
              <a:t>и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мюсюлмански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жилища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наблюдават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символи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другата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религия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поради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непрекъснатия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процес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комуникация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взаимно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влияние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bg-BG" sz="1400" b="1" dirty="0" smtClean="0">
                <a:latin typeface="Times New Roman"/>
                <a:cs typeface="Times New Roman"/>
              </a:rPr>
              <a:t>              Мелник</a:t>
            </a:r>
            <a:r>
              <a:rPr lang="bg-BG" sz="1400" dirty="0" smtClean="0">
                <a:latin typeface="Times New Roman"/>
                <a:cs typeface="Times New Roman"/>
              </a:rPr>
              <a:t> </a:t>
            </a:r>
            <a:r>
              <a:rPr lang="mr-IN" sz="1400" dirty="0" smtClean="0">
                <a:latin typeface="Times New Roman"/>
                <a:cs typeface="Times New Roman"/>
              </a:rPr>
              <a:t>–</a:t>
            </a:r>
            <a:r>
              <a:rPr lang="bg-BG" sz="1400" dirty="0" smtClean="0">
                <a:latin typeface="Times New Roman"/>
                <a:cs typeface="Times New Roman"/>
              </a:rPr>
              <a:t> Кордопуловата къща                              Интериор от </a:t>
            </a:r>
            <a:r>
              <a:rPr lang="bg-BG" sz="1400" b="1" dirty="0" smtClean="0">
                <a:latin typeface="Times New Roman"/>
                <a:cs typeface="Times New Roman"/>
              </a:rPr>
              <a:t>Копривщица</a:t>
            </a:r>
            <a:endParaRPr lang="bg-BG" sz="14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en-US" sz="1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Мелни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6" y="2621048"/>
            <a:ext cx="3585396" cy="2710887"/>
          </a:xfrm>
          <a:prstGeom prst="rect">
            <a:avLst/>
          </a:prstGeom>
        </p:spPr>
      </p:pic>
      <p:pic>
        <p:nvPicPr>
          <p:cNvPr id="5" name="Picture 4" descr="Копривщиц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6" y="2621049"/>
            <a:ext cx="3465941" cy="271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86033"/>
      </p:ext>
    </p:extLst>
  </p:cSld>
  <p:clrMapOvr>
    <a:masterClrMapping/>
  </p:clrMapOvr>
  <p:transition xmlns:p14="http://schemas.microsoft.com/office/powerpoint/2010/main" spd="slow" advClick="0" advTm="10000">
    <p:pull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8932"/>
            <a:ext cx="7313613" cy="45767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Чаршията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66609"/>
            <a:ext cx="7313613" cy="50245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400" dirty="0" err="1">
                <a:latin typeface="Times New Roman"/>
                <a:cs typeface="Times New Roman"/>
              </a:rPr>
              <a:t>Архитектурата</a:t>
            </a:r>
            <a:r>
              <a:rPr lang="en-US" sz="1400" dirty="0">
                <a:latin typeface="Times New Roman"/>
                <a:cs typeface="Times New Roman"/>
              </a:rPr>
              <a:t> на </a:t>
            </a:r>
            <a:r>
              <a:rPr lang="en-US" sz="1400" dirty="0" err="1">
                <a:latin typeface="Times New Roman"/>
                <a:cs typeface="Times New Roman"/>
              </a:rPr>
              <a:t>Българските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възрожденски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градове</a:t>
            </a:r>
            <a:r>
              <a:rPr lang="en-US" sz="1400" dirty="0">
                <a:latin typeface="Times New Roman"/>
                <a:cs typeface="Times New Roman"/>
              </a:rPr>
              <a:t> 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края</a:t>
            </a:r>
            <a:r>
              <a:rPr lang="en-US" sz="1400" dirty="0">
                <a:latin typeface="Times New Roman"/>
                <a:cs typeface="Times New Roman"/>
              </a:rPr>
              <a:t> на XVIII </a:t>
            </a:r>
            <a:r>
              <a:rPr lang="en-US" sz="1400" dirty="0" err="1">
                <a:latin typeface="Times New Roman"/>
                <a:cs typeface="Times New Roman"/>
              </a:rPr>
              <a:t>до</a:t>
            </a:r>
            <a:r>
              <a:rPr lang="en-US" sz="1400" dirty="0">
                <a:latin typeface="Times New Roman"/>
                <a:cs typeface="Times New Roman"/>
              </a:rPr>
              <a:t> 1878 </a:t>
            </a:r>
            <a:r>
              <a:rPr lang="en-US" sz="1400" dirty="0" err="1">
                <a:latin typeface="Times New Roman"/>
                <a:cs typeface="Times New Roman"/>
              </a:rPr>
              <a:t>г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en-US" sz="1400" dirty="0" err="1">
                <a:latin typeface="Times New Roman"/>
                <a:cs typeface="Times New Roman"/>
              </a:rPr>
              <a:t>отразява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общия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икономически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политически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културен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подем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живота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българския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народ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en-US" sz="1400" dirty="0" err="1">
                <a:latin typeface="Times New Roman"/>
                <a:cs typeface="Times New Roman"/>
              </a:rPr>
              <a:t>Развиват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бързо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българските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занаятчийски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търговски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средища</a:t>
            </a:r>
            <a:r>
              <a:rPr lang="en-US" sz="1400" dirty="0">
                <a:latin typeface="Times New Roman"/>
                <a:cs typeface="Times New Roman"/>
              </a:rPr>
              <a:t> – </a:t>
            </a:r>
            <a:r>
              <a:rPr lang="en-US" sz="1400" dirty="0" err="1">
                <a:latin typeface="Times New Roman"/>
                <a:cs typeface="Times New Roman"/>
              </a:rPr>
              <a:t>Габрово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Котел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Калофер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Карлово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Копривщица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bg-BG" sz="1400" dirty="0" err="1">
                <a:latin typeface="Times New Roman"/>
                <a:cs typeface="Times New Roman"/>
              </a:rPr>
              <a:t>П</a:t>
            </a:r>
            <a:r>
              <a:rPr lang="en-US" sz="1400" dirty="0" err="1" smtClean="0">
                <a:latin typeface="Times New Roman"/>
                <a:cs typeface="Times New Roman"/>
              </a:rPr>
              <a:t>анагюрище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Сопот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Тетевен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Троян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Трявна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Елена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Бобошево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Банско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др</a:t>
            </a:r>
            <a:r>
              <a:rPr lang="en-US" sz="1400" dirty="0">
                <a:latin typeface="Times New Roman"/>
                <a:cs typeface="Times New Roman"/>
              </a:rPr>
              <a:t>. </a:t>
            </a:r>
            <a:r>
              <a:rPr lang="en-US" sz="1400" dirty="0" err="1">
                <a:latin typeface="Times New Roman"/>
                <a:cs typeface="Times New Roman"/>
              </a:rPr>
              <a:t>с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негеометрична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планова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структура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живописна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обемно-пространствена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композиция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органически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свързани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особеностите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местността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концентрацията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занаятите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търговията</a:t>
            </a:r>
            <a:r>
              <a:rPr lang="en-US" sz="1400" dirty="0">
                <a:latin typeface="Times New Roman"/>
                <a:cs typeface="Times New Roman"/>
              </a:rPr>
              <a:t>,  </a:t>
            </a:r>
            <a:r>
              <a:rPr lang="en-US" sz="1400" dirty="0" err="1">
                <a:latin typeface="Times New Roman"/>
                <a:cs typeface="Times New Roman"/>
              </a:rPr>
              <a:t>разпространени</a:t>
            </a:r>
            <a:r>
              <a:rPr lang="en-US" sz="1400" dirty="0">
                <a:latin typeface="Times New Roman"/>
                <a:cs typeface="Times New Roman"/>
              </a:rPr>
              <a:t> по </a:t>
            </a:r>
            <a:r>
              <a:rPr lang="en-US" sz="1400" dirty="0" err="1">
                <a:latin typeface="Times New Roman"/>
                <a:cs typeface="Times New Roman"/>
              </a:rPr>
              <a:t>отрасли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из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централната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улица</a:t>
            </a:r>
            <a:r>
              <a:rPr lang="en-US" sz="1400" dirty="0">
                <a:latin typeface="Times New Roman"/>
                <a:cs typeface="Times New Roman"/>
              </a:rPr>
              <a:t> (</a:t>
            </a:r>
            <a:r>
              <a:rPr lang="en-US" sz="1400" dirty="0" err="1">
                <a:latin typeface="Times New Roman"/>
                <a:cs typeface="Times New Roman"/>
              </a:rPr>
              <a:t>чаршия</a:t>
            </a:r>
            <a:r>
              <a:rPr lang="en-US" sz="1400" dirty="0">
                <a:latin typeface="Times New Roman"/>
                <a:cs typeface="Times New Roman"/>
              </a:rPr>
              <a:t>). </a:t>
            </a:r>
            <a:r>
              <a:rPr lang="en-US" sz="1400" dirty="0" err="1" smtClean="0">
                <a:latin typeface="Times New Roman"/>
                <a:cs typeface="Times New Roman"/>
              </a:rPr>
              <a:t>Обликът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на </a:t>
            </a:r>
            <a:r>
              <a:rPr lang="en-US" sz="1400" dirty="0" err="1">
                <a:latin typeface="Times New Roman"/>
                <a:cs typeface="Times New Roman"/>
              </a:rPr>
              <a:t>някои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селища</a:t>
            </a:r>
            <a:r>
              <a:rPr lang="en-US" sz="1400" dirty="0">
                <a:latin typeface="Times New Roman"/>
                <a:cs typeface="Times New Roman"/>
              </a:rPr>
              <a:t> (</a:t>
            </a:r>
            <a:r>
              <a:rPr lang="en-US" sz="1400" dirty="0" err="1">
                <a:latin typeface="Times New Roman"/>
                <a:cs typeface="Times New Roman"/>
              </a:rPr>
              <a:t>Трявна</a:t>
            </a:r>
            <a:r>
              <a:rPr lang="en-US" sz="1400" dirty="0">
                <a:latin typeface="Times New Roman"/>
                <a:cs typeface="Times New Roman"/>
              </a:rPr>
              <a:t>) </a:t>
            </a:r>
            <a:r>
              <a:rPr lang="en-US" sz="1400" dirty="0" err="1">
                <a:latin typeface="Times New Roman"/>
                <a:cs typeface="Times New Roman"/>
              </a:rPr>
              <a:t>се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определя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сключеното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двуетажно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застрояване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главната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улица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а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други</a:t>
            </a:r>
            <a:r>
              <a:rPr lang="en-US" sz="1400" dirty="0">
                <a:latin typeface="Times New Roman"/>
                <a:cs typeface="Times New Roman"/>
              </a:rPr>
              <a:t> (</a:t>
            </a:r>
            <a:r>
              <a:rPr lang="en-US" sz="1400" dirty="0" err="1">
                <a:latin typeface="Times New Roman"/>
                <a:cs typeface="Times New Roman"/>
              </a:rPr>
              <a:t>Копривщица</a:t>
            </a:r>
            <a:r>
              <a:rPr lang="en-US" sz="1400" dirty="0">
                <a:latin typeface="Times New Roman"/>
                <a:cs typeface="Times New Roman"/>
              </a:rPr>
              <a:t>) – 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високите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зидове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акцентите</a:t>
            </a:r>
            <a:r>
              <a:rPr lang="en-US" sz="1400" dirty="0">
                <a:latin typeface="Times New Roman"/>
                <a:cs typeface="Times New Roman"/>
              </a:rPr>
              <a:t> на </a:t>
            </a:r>
            <a:r>
              <a:rPr lang="en-US" sz="1400" dirty="0" err="1">
                <a:latin typeface="Times New Roman"/>
                <a:cs typeface="Times New Roman"/>
              </a:rPr>
              <a:t>групи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от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порти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bg-BG" sz="1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bg-BG" sz="1400" dirty="0">
                <a:latin typeface="Times New Roman"/>
                <a:cs typeface="Times New Roman"/>
              </a:rPr>
              <a:t> </a:t>
            </a:r>
            <a:r>
              <a:rPr lang="bg-BG" sz="1400" dirty="0" smtClean="0">
                <a:latin typeface="Times New Roman"/>
                <a:cs typeface="Times New Roman"/>
              </a:rPr>
              <a:t>                                </a:t>
            </a:r>
            <a:r>
              <a:rPr lang="bg-BG" sz="1400" b="1" dirty="0" smtClean="0">
                <a:latin typeface="Times New Roman"/>
                <a:cs typeface="Times New Roman"/>
              </a:rPr>
              <a:t>Трявна                                             Копривщица </a:t>
            </a:r>
            <a:r>
              <a:rPr lang="mr-IN" sz="1400" b="1" dirty="0" smtClean="0">
                <a:latin typeface="Times New Roman"/>
                <a:cs typeface="Times New Roman"/>
              </a:rPr>
              <a:t>–</a:t>
            </a:r>
            <a:r>
              <a:rPr lang="bg-BG" sz="1400" b="1" dirty="0" smtClean="0">
                <a:latin typeface="Times New Roman"/>
                <a:cs typeface="Times New Roman"/>
              </a:rPr>
              <a:t> </a:t>
            </a:r>
            <a:r>
              <a:rPr lang="bg-BG" sz="1400" dirty="0" smtClean="0">
                <a:latin typeface="Times New Roman"/>
                <a:cs typeface="Times New Roman"/>
              </a:rPr>
              <a:t>музей Лютова къща</a:t>
            </a:r>
            <a:r>
              <a:rPr lang="bg-BG" sz="1400" b="1" dirty="0" smtClean="0">
                <a:latin typeface="Times New Roman"/>
                <a:cs typeface="Times New Roman"/>
              </a:rPr>
              <a:t>                </a:t>
            </a:r>
            <a:endParaRPr lang="en-US" sz="14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Изглед-Трявн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67" y="2791827"/>
            <a:ext cx="3501720" cy="2525084"/>
          </a:xfrm>
          <a:prstGeom prst="rect">
            <a:avLst/>
          </a:prstGeom>
        </p:spPr>
      </p:pic>
      <p:pic>
        <p:nvPicPr>
          <p:cNvPr id="6" name="Picture 5" descr="Копривщица Лютова къща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11" y="2791826"/>
            <a:ext cx="3532189" cy="25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4702"/>
      </p:ext>
    </p:extLst>
  </p:cSld>
  <p:clrMapOvr>
    <a:masterClrMapping/>
  </p:clrMapOvr>
  <p:transition xmlns:p14="http://schemas.microsoft.com/office/powerpoint/2010/main" spd="slow" advClick="0" advTm="10000">
    <p:pull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4514"/>
            <a:ext cx="7313613" cy="50344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Църквите</a:t>
            </a:r>
            <a:endParaRPr lang="en-US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Content Placeholder 5" descr="Screen Shot 2021-01-17 at 7.15.25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b="8591"/>
          <a:stretch>
            <a:fillRect/>
          </a:stretch>
        </p:blipFill>
        <p:spPr>
          <a:xfrm>
            <a:off x="914400" y="846499"/>
            <a:ext cx="3616127" cy="2314729"/>
          </a:xfrm>
        </p:spPr>
      </p:pic>
      <p:pic>
        <p:nvPicPr>
          <p:cNvPr id="7" name="Picture 6" descr="Screen Shot 2021-01-17 at 7.15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86" y="846499"/>
            <a:ext cx="3616127" cy="2314729"/>
          </a:xfrm>
          <a:prstGeom prst="rect">
            <a:avLst/>
          </a:prstGeom>
        </p:spPr>
      </p:pic>
      <p:pic>
        <p:nvPicPr>
          <p:cNvPr id="8" name="Picture 7" descr="Screen Shot 2021-01-17 at 7.15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78343"/>
            <a:ext cx="3617798" cy="2357036"/>
          </a:xfrm>
          <a:prstGeom prst="rect">
            <a:avLst/>
          </a:prstGeom>
        </p:spPr>
      </p:pic>
      <p:pic>
        <p:nvPicPr>
          <p:cNvPr id="9" name="Picture 8" descr="Screen Shot 2021-01-17 at 7.16.1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85" y="3478343"/>
            <a:ext cx="3616127" cy="2357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3232122"/>
            <a:ext cx="7441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dirty="0" smtClean="0">
                <a:latin typeface="Times New Roman"/>
                <a:cs typeface="Times New Roman"/>
              </a:rPr>
              <a:t>Църква “Св.Никола”в Дряново, стр.Иван Давдата, зав.Кольо Фичето 1836 г.       Църква “Св.Неделя” в Батак, построена през 1813 г.   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5835379"/>
            <a:ext cx="4143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1000" dirty="0" smtClean="0">
                <a:latin typeface="Times New Roman"/>
                <a:cs typeface="Times New Roman"/>
              </a:rPr>
              <a:t>Католикон на Рилски манастир построен през 1834-7 г. от Павел Йоанов</a:t>
            </a:r>
            <a:r>
              <a:rPr lang="bg-BG" sz="1000" dirty="0" smtClean="0">
                <a:latin typeface="Times New Roman"/>
                <a:cs typeface="Times New Roman"/>
              </a:rPr>
              <a:t>    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0949" y="5835379"/>
            <a:ext cx="3131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000" dirty="0">
                <a:latin typeface="Times New Roman"/>
                <a:cs typeface="Times New Roman"/>
              </a:rPr>
              <a:t>Храм „Св. Троица“ в Свищов, Колю Фичето, 1865-</a:t>
            </a:r>
            <a:r>
              <a:rPr lang="bg-BG" sz="1000" dirty="0" smtClean="0">
                <a:latin typeface="Times New Roman"/>
                <a:cs typeface="Times New Roman"/>
              </a:rPr>
              <a:t>7 г.</a:t>
            </a:r>
            <a:endParaRPr lang="en-US" sz="1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448038"/>
      </p:ext>
    </p:extLst>
  </p:cSld>
  <p:clrMapOvr>
    <a:masterClrMapping/>
  </p:clrMapOvr>
  <p:transition xmlns:p14="http://schemas.microsoft.com/office/powerpoint/2010/main" spd="slow" advClick="0" advTm="10000">
    <p:wheel spokes="1"/>
    <p:sndAc>
      <p:stSnd>
        <p:snd r:embed="rId2" name="Kade si, vyarna ti, lyubov narodna.mp3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3165"/>
            <a:ext cx="7313613" cy="76051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... и туристическите дестинации </a:t>
            </a:r>
            <a:r>
              <a:rPr lang="mr-IN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–</a:t>
            </a:r>
            <a:r>
              <a:rPr lang="bg-BG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br>
              <a:rPr lang="bg-BG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bg-BG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пътуване във времето на Българските възрожденски градове</a:t>
            </a:r>
            <a:endParaRPr lang="en-US" sz="2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Content Placeholder 11" descr="kolaj 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11" r="-23311"/>
          <a:stretch>
            <a:fillRect/>
          </a:stretch>
        </p:blipFill>
        <p:spPr>
          <a:xfrm>
            <a:off x="914400" y="1023679"/>
            <a:ext cx="7313613" cy="5001772"/>
          </a:xfrm>
        </p:spPr>
      </p:pic>
    </p:spTree>
    <p:extLst>
      <p:ext uri="{BB962C8B-B14F-4D97-AF65-F5344CB8AC3E}">
        <p14:creationId xmlns:p14="http://schemas.microsoft.com/office/powerpoint/2010/main" val="307308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  <p:sndAc>
          <p:stSnd>
            <p:snd r:embed="rId2" name="Kade si, vyarna ti, lyubov narodna.mp3"/>
          </p:stSnd>
        </p:sndAc>
      </p:transition>
    </mc:Choice>
    <mc:Fallback>
      <p:transition xmlns:p14="http://schemas.microsoft.com/office/powerpoint/2010/main" spd="slow" advClick="0" advTm="10000">
        <p:fade/>
        <p:sndAc>
          <p:stSnd>
            <p:snd r:embed="rId2" name="Kade si, vyarna ti, lyubov narodna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463</TotalTime>
  <Words>542</Words>
  <Application>Microsoft Macintosh PowerPoint</Application>
  <PresentationFormat>On-screen Show (4:3)</PresentationFormat>
  <Paragraphs>66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Inkwell</vt:lpstr>
      <vt:lpstr>БЪЛГАРСКИТЕ ВЪЗРОЖДЕНСКИ ГРАДОВЕ</vt:lpstr>
      <vt:lpstr>Уникалността на българските възрожденски градове се крие в тяхната архитектура. Българската архитектура през Възраждането е израз на социалните промени в обществото ни през периода XVI-XIX век. Сградите отразяват характера и вкуса на своите строители, резбари и зографи и са свързани с природната среда чрез локацията и използваните строителни материали. Сред най-известните и многолюдни градове на XVIII век е Мелник:</vt:lpstr>
      <vt:lpstr>Калдъръмените улички</vt:lpstr>
      <vt:lpstr>Каменната зидария</vt:lpstr>
      <vt:lpstr>Дървената къща</vt:lpstr>
      <vt:lpstr>Обзавеждането</vt:lpstr>
      <vt:lpstr>Чаршията</vt:lpstr>
      <vt:lpstr>Църквите</vt:lpstr>
      <vt:lpstr>... и туристическите дестинации –  пътуване във времето на Българските възрожденски градове</vt:lpstr>
      <vt:lpstr>... и туристическите дестинации –  за нас днес са туристически обекти с ценно минало</vt:lpstr>
      <vt:lpstr>ПОСЕТЕТЕ БЪЛГАРСКИТЕ ВЪЗРОЖДЕНСКИ ГРАДОВЕ!</vt:lpstr>
      <vt:lpstr>Благодаря за вниманието!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БЪЛГАРСКИТЕ ВЪЗРОЖДЕНСКИ ГРАДОВЕ</dc:title>
  <dc:creator>sgs sgs</dc:creator>
  <cp:lastModifiedBy>sgs sgs</cp:lastModifiedBy>
  <cp:revision>50</cp:revision>
  <dcterms:created xsi:type="dcterms:W3CDTF">2021-01-17T14:58:41Z</dcterms:created>
  <dcterms:modified xsi:type="dcterms:W3CDTF">2021-01-18T10:13:58Z</dcterms:modified>
</cp:coreProperties>
</file>