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333" r:id="rId5"/>
    <p:sldId id="282" r:id="rId6"/>
    <p:sldId id="315" r:id="rId7"/>
    <p:sldId id="316" r:id="rId8"/>
    <p:sldId id="334" r:id="rId9"/>
    <p:sldId id="327" r:id="rId10"/>
    <p:sldId id="335" r:id="rId11"/>
    <p:sldId id="328" r:id="rId12"/>
    <p:sldId id="329" r:id="rId13"/>
    <p:sldId id="330" r:id="rId14"/>
    <p:sldId id="307" r:id="rId15"/>
    <p:sldId id="312" r:id="rId16"/>
    <p:sldId id="325" r:id="rId17"/>
    <p:sldId id="314" r:id="rId18"/>
    <p:sldId id="298" r:id="rId19"/>
    <p:sldId id="276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DDF"/>
    <a:srgbClr val="46B9D4"/>
    <a:srgbClr val="661E68"/>
    <a:srgbClr val="A96F35"/>
    <a:srgbClr val="000066"/>
    <a:srgbClr val="B334B6"/>
    <a:srgbClr val="00FFFF"/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ъл стил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ъл стил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Среден стил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ен стил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>
        <p:scale>
          <a:sx n="89" d="100"/>
          <a:sy n="89" d="100"/>
        </p:scale>
        <p:origin x="-87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ltGray">
          <a:xfrm>
            <a:off x="0" y="4652963"/>
            <a:ext cx="9144000" cy="22320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ltGray">
          <a:xfrm>
            <a:off x="78851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ltGray">
          <a:xfrm>
            <a:off x="83169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ltGray">
          <a:xfrm>
            <a:off x="87487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78851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ltGray">
          <a:xfrm>
            <a:off x="83169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ltGray">
          <a:xfrm>
            <a:off x="87487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ltGray">
          <a:xfrm>
            <a:off x="78851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ltGray">
          <a:xfrm>
            <a:off x="83169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ltGray">
          <a:xfrm>
            <a:off x="87487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ltGray">
          <a:xfrm>
            <a:off x="78851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ltGray">
          <a:xfrm>
            <a:off x="83169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ltGray">
          <a:xfrm>
            <a:off x="87487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ltGray">
          <a:xfrm>
            <a:off x="78851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ltGray">
          <a:xfrm>
            <a:off x="83169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ltGray">
          <a:xfrm>
            <a:off x="87487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ltGray">
          <a:xfrm>
            <a:off x="709136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ltGray">
          <a:xfrm>
            <a:off x="7524750" y="47244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ltGray">
          <a:xfrm>
            <a:off x="709136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ltGray">
          <a:xfrm>
            <a:off x="752316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ltGray">
          <a:xfrm>
            <a:off x="709136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ltGray">
          <a:xfrm>
            <a:off x="752316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ltGray">
          <a:xfrm>
            <a:off x="70913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ltGray">
          <a:xfrm>
            <a:off x="75231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ltGray">
          <a:xfrm>
            <a:off x="709136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ltGray">
          <a:xfrm>
            <a:off x="752316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3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4076700"/>
            <a:ext cx="9144000" cy="5762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100513"/>
            <a:ext cx="8534400" cy="4714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bg-BG" altLang="bg-BG" noProof="0"/>
              <a:t>Редакт. стил загл. образец</a:t>
            </a:r>
            <a:endParaRPr lang="en-US" altLang="bg-BG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5105400"/>
            <a:ext cx="7086600" cy="609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bg-BG" altLang="bg-BG" noProof="0"/>
              <a:t>Щракнете за редакция стил подзагл. обр.</a:t>
            </a:r>
            <a:endParaRPr lang="en-US" altLang="bg-BG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F36B5C-070A-4B62-8899-8223477E4C32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88072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934200" y="762000"/>
            <a:ext cx="2209800" cy="5529263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62000"/>
            <a:ext cx="6477000" cy="5529263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B79D8D-A6BD-4389-8734-B1B570CA9280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0476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839200" cy="4873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685800" y="1395413"/>
            <a:ext cx="7910513" cy="4895850"/>
          </a:xfrm>
        </p:spPr>
        <p:txBody>
          <a:bodyPr/>
          <a:lstStyle/>
          <a:p>
            <a:r>
              <a:rPr lang="bg-BG"/>
              <a:t>Щракнете върху иконата, за да добавите таблица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>
          <a:xfrm>
            <a:off x="3429000" y="6443663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820F3BE-E304-49D7-BD1F-3C3A0ABF7A7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7360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851AA5-B600-413D-AE02-3C64B7F0E6C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5148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53EE72-3F20-425B-9738-C3D44B8EFC4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36217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395413"/>
            <a:ext cx="3878263" cy="489585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16463" y="1395413"/>
            <a:ext cx="3879850" cy="489585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8CA1F-F875-4384-BBF6-525F9E0956A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5452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7097D2-E91B-4E6B-A156-5BAC183AC9B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9216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0B81D-29D5-4AD5-97A8-DE0CCDE282A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3945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613538-C05E-4DDE-9BB4-7986A21E24C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0091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67DC12-645A-425E-99AF-9D1ECECB03B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18746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148DE3-4634-4CF0-B2D7-A5FA23C8BB6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369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95413"/>
            <a:ext cx="79105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/>
              <a:t>Второ ниво</a:t>
            </a:r>
          </a:p>
          <a:p>
            <a:pPr lvl="2"/>
            <a:r>
              <a:rPr lang="bg-BG" altLang="bg-BG"/>
              <a:t>Трето ниво</a:t>
            </a:r>
          </a:p>
          <a:p>
            <a:pPr lvl="3"/>
            <a:r>
              <a:rPr lang="bg-BG" altLang="bg-BG"/>
              <a:t>Четвърто ниво</a:t>
            </a:r>
          </a:p>
          <a:p>
            <a:pPr lvl="4"/>
            <a:r>
              <a:rPr lang="bg-BG" altLang="bg-BG"/>
              <a:t>Пето ниво</a:t>
            </a:r>
            <a:endParaRPr lang="en-US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3663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Verdana" panose="020B0604030504040204" pitchFamily="34" charset="0"/>
              </a:defRPr>
            </a:lvl1pPr>
          </a:lstStyle>
          <a:p>
            <a:fld id="{5220D9DD-61B3-4EE2-AFB6-74F9EBCE8BD4}" type="slidenum">
              <a:rPr lang="en-US" altLang="bg-BG"/>
              <a:pPr/>
              <a:t>‹#›</a:t>
            </a:fld>
            <a:endParaRPr lang="en-US" altLang="bg-BG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765175"/>
            <a:ext cx="9144000" cy="5032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893763"/>
            <a:ext cx="395288" cy="5964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762000"/>
            <a:ext cx="88392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Редакт. стил загл. образец</a:t>
            </a:r>
            <a:endParaRPr lang="en-US" altLang="bg-BG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 rot="16200000">
            <a:off x="-1393031" y="5107782"/>
            <a:ext cx="3140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bg-BG" sz="1200" b="1">
                <a:solidFill>
                  <a:schemeClr val="bg1"/>
                </a:solidFill>
              </a:rPr>
              <a:t>company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l.sitekreator.com/rioburgas/-v-.html" TargetMode="External"/><Relationship Id="rId2" Type="http://schemas.openxmlformats.org/officeDocument/2006/relationships/hyperlink" Target="https://www.mon.bg/bg/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2656"/>
            <a:ext cx="9125856" cy="3672408"/>
          </a:xfrm>
          <a:effectLst>
            <a:glow rad="63500">
              <a:schemeClr val="accent3">
                <a:alpha val="40000"/>
              </a:schemeClr>
            </a:glow>
          </a:effectLst>
        </p:spPr>
        <p:txBody>
          <a:bodyPr/>
          <a:lstStyle/>
          <a:p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НАЦИОНАЛНО</a:t>
            </a:r>
            <a:b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ВЪНШНО  ОЦЕНЯВАНЕ</a:t>
            </a:r>
            <a:b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400" i="1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2022/20</a:t>
            </a:r>
            <a:r>
              <a:rPr lang="en-US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учебна година  </a:t>
            </a:r>
            <a:endParaRPr lang="en-US" altLang="bg-BG" sz="5400" i="1" dirty="0">
              <a:solidFill>
                <a:srgbClr val="FFFF99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2450"/>
            <a:ext cx="3275856" cy="91588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VII </a:t>
            </a:r>
            <a:r>
              <a:rPr lang="bg-BG" sz="4800" b="1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клас</a:t>
            </a:r>
            <a:endParaRPr lang="en-US" altLang="bg-BG" sz="4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166519"/>
          </a:xfrm>
        </p:spPr>
        <p:txBody>
          <a:bodyPr/>
          <a:lstStyle/>
          <a:p>
            <a:pPr lvl="0" algn="just">
              <a:buClr>
                <a:srgbClr val="5A94A8"/>
              </a:buClr>
            </a:pP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Непосредствено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преди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началото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:</a:t>
            </a:r>
          </a:p>
          <a:p>
            <a:pPr marL="0" lvl="0" indent="0" algn="just">
              <a:buClr>
                <a:srgbClr val="5A94A8"/>
              </a:buClr>
              <a:buNone/>
            </a:pP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</a:p>
          <a:p>
            <a:pPr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Получава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от квестор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изпитен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комплект и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помощни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Изпитният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комплект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Garamond" panose="02020404030301010803" pitchFamily="18" charset="0"/>
              </a:rPr>
              <a:t>лист с указания за работа 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прикрепена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към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него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бланка, лист/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листове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отговори и/или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свитък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белова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, в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т.ч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 и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листове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надпис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„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чернова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“ по БЕЛ и по математика. 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Помощните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по БЕЛ и по математика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съдържат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индивидуален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работа,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част 1,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малко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пликче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идентификационната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бланка. 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Помощните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по чужд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език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съдържат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индивидуален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работа и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малко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пликче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идентификационната</a:t>
            </a:r>
            <a:r>
              <a:rPr lang="ru-RU" sz="20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бланка. </a:t>
            </a:r>
          </a:p>
          <a:p>
            <a:pPr marL="0" lvl="0" indent="0" algn="just">
              <a:buClr>
                <a:srgbClr val="5A94A8"/>
              </a:buClr>
              <a:buNone/>
            </a:pPr>
            <a:endParaRPr lang="bg-BG" sz="2400" dirty="0">
              <a:solidFill>
                <a:srgbClr val="008AB9">
                  <a:lumMod val="75000"/>
                </a:srgbClr>
              </a:solidFill>
            </a:endParaRPr>
          </a:p>
          <a:p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2195736" y="755412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chemeClr val="bg1"/>
                </a:solidFill>
              </a:rPr>
              <a:t>Инструкция за учениците</a:t>
            </a:r>
          </a:p>
        </p:txBody>
      </p:sp>
    </p:spTree>
    <p:extLst>
      <p:ext uri="{BB962C8B-B14F-4D97-AF65-F5344CB8AC3E}">
        <p14:creationId xmlns:p14="http://schemas.microsoft.com/office/powerpoint/2010/main" val="37663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95412"/>
            <a:ext cx="8568952" cy="5462588"/>
          </a:xfrm>
        </p:spPr>
        <p:txBody>
          <a:bodyPr/>
          <a:lstStyle/>
          <a:p>
            <a:pPr marL="228600" indent="-228600" algn="just"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Получава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квестор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изпитния  материал 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(в т.ч. и математическите формули за НВО по математика) последователно за всяка отделна част.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Пише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черен цвят 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 химикалката, чертае с черен молив, а за изпита по математика може да ползва линия, пергел, триъгълник.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u="sng" dirty="0">
                <a:solidFill>
                  <a:srgbClr val="C00000"/>
                </a:solidFill>
                <a:latin typeface="Garamond" panose="02020404030301010803" pitchFamily="18" charset="0"/>
              </a:rPr>
              <a:t>Не преписва 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върху изпитната си работа текста, записан на дъската от квесторите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 приключване на определеното време за работа по част 1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откъсва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поставя в плик листа за отговори, след което го запечатва и го поставя на масата до себе си.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Изпълнява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точно инструкциите, които чува от квестора или от записа на аудионосителя за преразказа в част 2 от изпита по български език и литература или при компонента „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Слушане с разбиране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“ от изпита по чужд език.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 като е изслушал един път записа от аудионосителя на изпита по БЕЛ, получава размножения преразказ за самостоятелно запознаване с текста в продължение на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15 минути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след което връща текста с преразказа на квестора. /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Времето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самостоятелно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запознаване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 текста на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преразказа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включва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във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времетраенето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работа по част 2/.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 време на самостоятелното запознаване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няма право да си води бележки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 приключване на определеното време за работа по част 2 поставя свитъка за белова и листовете с надпис „чернова“ по БЕЛ и по математика направо в индивидуалния плик за изпитната работа, </a:t>
            </a:r>
            <a:r>
              <a:rPr lang="ru-RU" sz="1300" u="sng" dirty="0">
                <a:solidFill>
                  <a:srgbClr val="C00000"/>
                </a:solidFill>
                <a:latin typeface="Garamond" panose="02020404030301010803" pitchFamily="18" charset="0"/>
              </a:rPr>
              <a:t>без да  го запечатва.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 приключване на определеното време за работа на НВО по чужд език поставя листа за отговорите и листа за белова в индивидуалния плик, </a:t>
            </a:r>
            <a:r>
              <a:rPr lang="ru-RU" sz="1300" u="sng" dirty="0">
                <a:solidFill>
                  <a:srgbClr val="C00000"/>
                </a:solidFill>
                <a:latin typeface="Garamond" panose="02020404030301010803" pitchFamily="18" charset="0"/>
              </a:rPr>
              <a:t>без да го запечатва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работи върху изпитните материали, но отбелязва верните отговори САМО в изпитния комплект – лист за отговори и/или в свитъка за белова. </a:t>
            </a:r>
            <a:r>
              <a:rPr lang="ru-RU" sz="1300" u="sng" dirty="0">
                <a:solidFill>
                  <a:srgbClr val="C00000"/>
                </a:solidFill>
                <a:latin typeface="Garamond" panose="02020404030301010803" pitchFamily="18" charset="0"/>
              </a:rPr>
              <a:t>Внимание! 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Изпитният материал (в т.ч. и математическите формули за НВО по математика) и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листовете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черноване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поставят и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засекретяват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индивидуалния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плик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няма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проверявани</a:t>
            </a:r>
            <a:r>
              <a:rPr lang="ru-RU" sz="13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!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използва предоставените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математически формули 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 време на работа и </a:t>
            </a:r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по двете части 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 НВО по математика, които се предоставят от квесторите заедно с изпитния материал в началото на част 1.</a:t>
            </a:r>
            <a:endParaRPr lang="bg-BG" sz="130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1259632" y="836712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 </a:t>
            </a:r>
            <a:r>
              <a:rPr lang="ru-RU" b="1" dirty="0" err="1">
                <a:solidFill>
                  <a:schemeClr val="bg1"/>
                </a:solidFill>
              </a:rPr>
              <a:t>време</a:t>
            </a:r>
            <a:r>
              <a:rPr lang="ru-RU" b="1" dirty="0">
                <a:solidFill>
                  <a:schemeClr val="bg1"/>
                </a:solidFill>
              </a:rPr>
              <a:t> на </a:t>
            </a:r>
            <a:r>
              <a:rPr lang="ru-RU" b="1" dirty="0" err="1">
                <a:solidFill>
                  <a:schemeClr val="bg1"/>
                </a:solidFill>
              </a:rPr>
              <a:t>националното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външно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оценяване</a:t>
            </a:r>
            <a:r>
              <a:rPr lang="ru-RU" b="1" dirty="0">
                <a:solidFill>
                  <a:schemeClr val="bg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1443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95412"/>
            <a:ext cx="8496944" cy="5462587"/>
          </a:xfrm>
        </p:spPr>
        <p:txBody>
          <a:bodyPr/>
          <a:lstStyle/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Няма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право да се връща и да работи върху листа за отговори или свитъка за белова на приключила вече част. 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Записва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четливо отговорите на български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език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 изключение на отговорите по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чуждите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езици, както и на специфичната терминология и на означенията по математика. 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Не шуми и не извършва действия, които нарушават нормалното протичане на изпита. 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При необходимост получава допълнителни листове за чернова, като това се отбелязва от квесторите в протокола.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Не напуска изпитната зала преди приключване на работата върху съответната част, ако тя е с продължителност до 60 минути. В случаите, когато частта е с продължителност 90 минути, излизането от изпитната зала е възможно след изтичане на първите 60 минути от работата върху съответния част.   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напусне залата и сградата </a:t>
            </a:r>
            <a:r>
              <a:rPr lang="ru-RU" sz="1300" dirty="0">
                <a:solidFill>
                  <a:srgbClr val="FF0000"/>
                </a:solidFill>
                <a:latin typeface="Garamond" panose="02020404030301010803" pitchFamily="18" charset="0"/>
              </a:rPr>
              <a:t>не по-рано от първите 60 минути на част 1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както и по всяко време след това, в случай че е приключил окончателно и е предал надлежно запечатана изпитната си работа. </a:t>
            </a:r>
            <a:endParaRPr lang="bg-BG" sz="130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Отстранява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от НВО и напуска сградата на училището ученик, който: </a:t>
            </a:r>
            <a:endParaRPr lang="en-US" sz="130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571500" lvl="1" indent="-171450" algn="just"/>
            <a:r>
              <a:rPr lang="ru-RU" sz="13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преписва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хартиен носител; </a:t>
            </a:r>
            <a:endParaRPr lang="en-US" sz="1300" b="1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571500" lvl="1" indent="-171450" algn="just"/>
            <a:r>
              <a:rPr lang="ru-RU" sz="13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преписва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данни, съдържащи се в технически устройства (мобилни телефони, калкулатори, таблети и др.); </a:t>
            </a:r>
            <a:endParaRPr lang="en-US" sz="1300" b="1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571500" lvl="1" indent="-171450" algn="just"/>
            <a:r>
              <a:rPr lang="ru-RU" sz="13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преписва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работата на друг ученик; </a:t>
            </a:r>
            <a:endParaRPr lang="en-US" sz="1300" b="1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571500" lvl="1" indent="-171450" algn="just"/>
            <a:r>
              <a:rPr lang="ru-RU" sz="13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използва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мобилен телефон или друго техническо средство за комуникация;  </a:t>
            </a:r>
            <a:endParaRPr lang="en-US" sz="1300" b="1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571500" lvl="1" indent="-171450" algn="just"/>
            <a:r>
              <a:rPr lang="ru-RU" sz="13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изнася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извън залата изпитни материали или информация за съдържанието им. Изпитната работа на отстранения ученик не се оценява. </a:t>
            </a:r>
          </a:p>
          <a:p>
            <a:pPr marL="0" indent="0" algn="just">
              <a:buNone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8. </a:t>
            </a:r>
            <a:r>
              <a:rPr lang="ru-RU" sz="1300" dirty="0">
                <a:solidFill>
                  <a:srgbClr val="FF0000"/>
                </a:solidFill>
                <a:latin typeface="Garamond" panose="02020404030301010803" pitchFamily="18" charset="0"/>
              </a:rPr>
              <a:t>Не </a:t>
            </a:r>
            <a:r>
              <a:rPr lang="ru-RU" sz="1300" dirty="0" err="1">
                <a:solidFill>
                  <a:srgbClr val="FF0000"/>
                </a:solidFill>
                <a:latin typeface="Garamond" panose="02020404030301010803" pitchFamily="18" charset="0"/>
              </a:rPr>
              <a:t>нарушава</a:t>
            </a:r>
            <a:r>
              <a:rPr lang="ru-RU" sz="13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rgbClr val="FF0000"/>
                </a:solidFill>
                <a:latin typeface="Garamond" panose="02020404030301010803" pitchFamily="18" charset="0"/>
              </a:rPr>
              <a:t>анонимността</a:t>
            </a:r>
            <a:r>
              <a:rPr lang="ru-RU" sz="1300" dirty="0">
                <a:solidFill>
                  <a:srgbClr val="FF0000"/>
                </a:solidFill>
                <a:latin typeface="Garamond" panose="02020404030301010803" pitchFamily="18" charset="0"/>
              </a:rPr>
              <a:t> на </a:t>
            </a:r>
            <a:r>
              <a:rPr lang="ru-RU" sz="1300" dirty="0" err="1">
                <a:solidFill>
                  <a:srgbClr val="FF0000"/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1300" dirty="0">
                <a:solidFill>
                  <a:srgbClr val="FF0000"/>
                </a:solidFill>
                <a:latin typeface="Garamond" panose="02020404030301010803" pitchFamily="18" charset="0"/>
              </a:rPr>
              <a:t> работа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не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знаци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не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записва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или имена (с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изключение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онези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от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изпитния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материал и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или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трябва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отбелязани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свитъка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белова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). Не се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оценява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работа, за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която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установено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нарушаване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изискванията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3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анонимност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9. В случай че ученикът напусне сградата, не се допуска обратно в нея до края на изпитния ден. </a:t>
            </a:r>
            <a:endParaRPr lang="bg-BG" sz="130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1259632" y="731214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 </a:t>
            </a:r>
            <a:r>
              <a:rPr lang="ru-RU" sz="2400" b="1" dirty="0" err="1">
                <a:solidFill>
                  <a:schemeClr val="bg1"/>
                </a:solidFill>
              </a:rPr>
              <a:t>време</a:t>
            </a:r>
            <a:r>
              <a:rPr lang="ru-RU" sz="2400" b="1" dirty="0">
                <a:solidFill>
                  <a:schemeClr val="bg1"/>
                </a:solidFill>
              </a:rPr>
              <a:t> на </a:t>
            </a:r>
            <a:r>
              <a:rPr lang="ru-RU" sz="2400" b="1" dirty="0" err="1">
                <a:solidFill>
                  <a:schemeClr val="bg1"/>
                </a:solidFill>
              </a:rPr>
              <a:t>националното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външно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оценяване</a:t>
            </a:r>
            <a:r>
              <a:rPr lang="ru-RU" sz="2400" b="1" dirty="0">
                <a:solidFill>
                  <a:schemeClr val="bg1"/>
                </a:solidFill>
              </a:rPr>
              <a:t>: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0953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95412"/>
            <a:ext cx="8568952" cy="5462587"/>
          </a:xfrm>
        </p:spPr>
        <p:txBody>
          <a:bodyPr/>
          <a:lstStyle/>
          <a:p>
            <a:pPr algn="just">
              <a:buAutoNum type="arabicPeriod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Когато ученикът приключи работата си, дава знак на квестора с вдигане на ръка и изчаква търпеливо без да шуми, неговото идване, за да предаде работата си.</a:t>
            </a:r>
          </a:p>
          <a:p>
            <a:pPr algn="just">
              <a:buAutoNum type="arabicPeriod"/>
            </a:pP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Предава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изпитната си работа, без да напуска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работното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място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 под прякото наблюдение на квестора.</a:t>
            </a:r>
          </a:p>
          <a:p>
            <a:pPr algn="just"/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квестора за проверка и за подпис попълнената идентификационна бланка; </a:t>
            </a:r>
          </a:p>
          <a:p>
            <a:pPr algn="just"/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Отделя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внимателно идентификационна бланка от листа с указанията за работа; </a:t>
            </a:r>
          </a:p>
          <a:p>
            <a:pPr algn="just"/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идентификационна бланка в малкия плик и го залепва; </a:t>
            </a:r>
          </a:p>
          <a:p>
            <a:pPr algn="just"/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индивидуалния плик за изпитната работа малкия плик с идентификационната бланка, запечатаният вече плик с част 1 и свитъка за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белова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 след което залепва индивидуалния плик; в плика с индивидуалната изпитна работа следва са постави и частите от изпитния комплект (листа за отговори и/или свитъкът за белова), върху които не е работил;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3.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Предава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квестора извън залепения плик с индивидуалната изпитна работа изпитните материали,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листовете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чернова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листа с указания за работа, а на изпита по математика – и математическите формули.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4. </a:t>
            </a:r>
            <a:r>
              <a:rPr lang="ru-RU" sz="16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в протокола и незабавно напуска залата и сградата.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   </a:t>
            </a:r>
            <a:r>
              <a:rPr lang="ru-RU" sz="16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Неправомерно </a:t>
            </a:r>
            <a:r>
              <a:rPr lang="ru-RU" sz="16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изнесена</a:t>
            </a:r>
            <a:r>
              <a:rPr lang="ru-RU" sz="16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изпитна</a:t>
            </a:r>
            <a:r>
              <a:rPr lang="ru-RU" sz="16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работа от </a:t>
            </a:r>
            <a:r>
              <a:rPr lang="ru-RU" sz="16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16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зала не се приема, не се </a:t>
            </a:r>
            <a:r>
              <a:rPr lang="ru-RU" sz="16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засекретява</a:t>
            </a:r>
            <a:r>
              <a:rPr lang="ru-RU" sz="16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не се </a:t>
            </a:r>
            <a:r>
              <a:rPr lang="ru-RU" sz="16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оценява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bg-BG" sz="1200" dirty="0">
              <a:solidFill>
                <a:srgbClr val="C00000"/>
              </a:solidFill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1403648" y="836712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След </a:t>
            </a:r>
            <a:r>
              <a:rPr lang="ru-RU" b="1" dirty="0" err="1">
                <a:solidFill>
                  <a:schemeClr val="bg1"/>
                </a:solidFill>
              </a:rPr>
              <a:t>приключване</a:t>
            </a:r>
            <a:r>
              <a:rPr lang="ru-RU" b="1" dirty="0">
                <a:solidFill>
                  <a:schemeClr val="bg1"/>
                </a:solidFill>
              </a:rPr>
              <a:t> на </a:t>
            </a:r>
            <a:r>
              <a:rPr lang="ru-RU" b="1" dirty="0" err="1">
                <a:solidFill>
                  <a:schemeClr val="bg1"/>
                </a:solidFill>
              </a:rPr>
              <a:t>работата</a:t>
            </a:r>
            <a:r>
              <a:rPr lang="ru-RU" b="1" dirty="0">
                <a:solidFill>
                  <a:schemeClr val="bg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9059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95536" y="790166"/>
            <a:ext cx="8748464" cy="7666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94764" y="809819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График за </a:t>
            </a:r>
            <a:r>
              <a:rPr lang="ru-RU" dirty="0" err="1">
                <a:solidFill>
                  <a:schemeClr val="bg1"/>
                </a:solidFill>
              </a:rPr>
              <a:t>дейностите</a:t>
            </a:r>
            <a:r>
              <a:rPr lang="ru-RU" dirty="0">
                <a:solidFill>
                  <a:schemeClr val="bg1"/>
                </a:solidFill>
              </a:rPr>
              <a:t> по </a:t>
            </a:r>
            <a:r>
              <a:rPr lang="ru-RU" dirty="0" err="1">
                <a:solidFill>
                  <a:schemeClr val="bg1"/>
                </a:solidFill>
              </a:rPr>
              <a:t>приемането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ученици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държавни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общински</a:t>
            </a:r>
            <a:r>
              <a:rPr lang="ru-RU" dirty="0">
                <a:solidFill>
                  <a:schemeClr val="bg1"/>
                </a:solidFill>
              </a:rPr>
              <a:t> училища за </a:t>
            </a:r>
            <a:r>
              <a:rPr lang="ru-RU" dirty="0" err="1">
                <a:solidFill>
                  <a:schemeClr val="bg1"/>
                </a:solidFill>
              </a:rPr>
              <a:t>учебната</a:t>
            </a:r>
            <a:r>
              <a:rPr lang="ru-RU" dirty="0">
                <a:solidFill>
                  <a:schemeClr val="bg1"/>
                </a:solidFill>
              </a:rPr>
              <a:t> 20</a:t>
            </a: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bg-BG" dirty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/2024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2019 - 2020 г. </a:t>
            </a:r>
            <a:r>
              <a:rPr lang="ru-RU" dirty="0" err="1">
                <a:solidFill>
                  <a:schemeClr val="bg1"/>
                </a:solidFill>
              </a:rPr>
              <a:t>съгдйносразование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6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24154"/>
              </p:ext>
            </p:extLst>
          </p:nvPr>
        </p:nvGraphicFramePr>
        <p:xfrm>
          <a:off x="480973" y="1700808"/>
          <a:ext cx="8091288" cy="518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78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4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1277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>
                          <a:latin typeface="Garamond" panose="02020404030301010803" pitchFamily="18" charset="0"/>
                        </a:rPr>
                        <a:t> дейност :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397">
                <a:tc>
                  <a:txBody>
                    <a:bodyPr/>
                    <a:lstStyle/>
                    <a:p>
                      <a:r>
                        <a:rPr lang="bg-BG" b="1" dirty="0">
                          <a:latin typeface="Garamond" panose="02020404030301010803" pitchFamily="18" charset="0"/>
                        </a:rPr>
                        <a:t>1. </a:t>
                      </a:r>
                    </a:p>
                    <a:p>
                      <a:endParaRPr lang="bg-BG" dirty="0">
                        <a:latin typeface="Garamond" panose="02020404030301010803" pitchFamily="18" charset="0"/>
                      </a:endParaRPr>
                    </a:p>
                    <a:p>
                      <a:endParaRPr lang="bg-BG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2. 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на заявление за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насочване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към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комисия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по</a:t>
                      </a:r>
                      <a:r>
                        <a:rPr lang="ru-RU" b="1" baseline="0" dirty="0">
                          <a:latin typeface="Garamond" panose="02020404030301010803" pitchFamily="18" charset="0"/>
                        </a:rPr>
                        <a:t> чл. 95, ал.3 от </a:t>
                      </a:r>
                      <a:r>
                        <a:rPr lang="ru-RU" b="1" baseline="0" dirty="0" err="1">
                          <a:latin typeface="Garamond" panose="02020404030301010803" pitchFamily="18" charset="0"/>
                        </a:rPr>
                        <a:t>Наредба</a:t>
                      </a:r>
                      <a:r>
                        <a:rPr lang="ru-RU" b="1" baseline="0" dirty="0">
                          <a:latin typeface="Garamond" panose="02020404030301010803" pitchFamily="18" charset="0"/>
                        </a:rPr>
                        <a:t> № 10 от 01.09.2016 г. </a:t>
                      </a:r>
                      <a:endParaRPr lang="ru-RU" b="1" dirty="0">
                        <a:latin typeface="Garamond" panose="02020404030301010803" pitchFamily="18" charset="0"/>
                      </a:endParaRPr>
                    </a:p>
                    <a:p>
                      <a:endParaRPr lang="ru-RU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заявление за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03 - 21 май 2023 г.</a:t>
                      </a:r>
                    </a:p>
                    <a:p>
                      <a:endParaRPr lang="ru-RU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22 - 30</a:t>
                      </a:r>
                      <a:r>
                        <a:rPr lang="ru-RU" sz="16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май 2023 г.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2027">
                <a:tc>
                  <a:txBody>
                    <a:bodyPr/>
                    <a:lstStyle/>
                    <a:p>
                      <a:r>
                        <a:rPr lang="bg-BG" b="1" dirty="0">
                          <a:latin typeface="Garamond" panose="02020404030301010803" pitchFamily="18" charset="0"/>
                        </a:rPr>
                        <a:t>3.</a:t>
                      </a:r>
                    </a:p>
                    <a:p>
                      <a:endParaRPr lang="bg-BG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4.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err="1">
                          <a:latin typeface="Garamond" panose="02020404030301010803" pitchFamily="18" charset="0"/>
                        </a:rPr>
                        <a:t>Издаване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служебни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бележки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за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b="1" baseline="0" dirty="0">
                          <a:latin typeface="Garamond" panose="02020404030301010803" pitchFamily="18" charset="0"/>
                        </a:rPr>
                        <a:t> от НВО.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Получаване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служебни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бележки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 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09</a:t>
                      </a:r>
                      <a:r>
                        <a:rPr lang="bg-BG" sz="1600" b="1" baseline="0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юни </a:t>
                      </a:r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2023 г.</a:t>
                      </a:r>
                      <a:endParaRPr lang="en-US" sz="1600" b="1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91400">
                <a:tc>
                  <a:txBody>
                    <a:bodyPr/>
                    <a:lstStyle/>
                    <a:p>
                      <a:r>
                        <a:rPr lang="bg-BG" b="1" dirty="0">
                          <a:latin typeface="Garamond" panose="02020404030301010803" pitchFamily="18" charset="0"/>
                        </a:rPr>
                        <a:t>5.</a:t>
                      </a:r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err="1">
                          <a:latin typeface="Garamond" panose="02020404030301010803" pitchFamily="18" charset="0"/>
                        </a:rPr>
                        <a:t>Провеждане</a:t>
                      </a:r>
                      <a:r>
                        <a:rPr lang="ru-RU" b="1" baseline="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на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националните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външни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b="1" dirty="0" err="1">
                          <a:latin typeface="Garamond" panose="02020404030301010803" pitchFamily="18" charset="0"/>
                        </a:rPr>
                        <a:t>оценявания</a:t>
                      </a:r>
                      <a:r>
                        <a:rPr lang="ru-RU" b="1" dirty="0">
                          <a:latin typeface="Garamond" panose="02020404030301010803" pitchFamily="18" charset="0"/>
                        </a:rPr>
                        <a:t> по: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b="1" dirty="0">
                          <a:latin typeface="Garamond" panose="02020404030301010803" pitchFamily="18" charset="0"/>
                        </a:rPr>
                        <a:t> Български език и литература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b="1" dirty="0">
                          <a:latin typeface="Garamond" panose="02020404030301010803" pitchFamily="18" charset="0"/>
                        </a:rPr>
                        <a:t> Чужд език/ по желание на ученика/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b="1" dirty="0">
                          <a:latin typeface="Garamond" panose="02020404030301010803" pitchFamily="18" charset="0"/>
                        </a:rPr>
                        <a:t> Математика</a:t>
                      </a:r>
                    </a:p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1600" b="1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13.06.2023 г.</a:t>
                      </a:r>
                    </a:p>
                    <a:p>
                      <a:pPr algn="ctr"/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14.06.2023 г.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6.06.20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3 г.</a:t>
                      </a:r>
                    </a:p>
                    <a:p>
                      <a:pPr algn="ctr"/>
                      <a:endParaRPr lang="bg-BG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0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54345"/>
              </p:ext>
            </p:extLst>
          </p:nvPr>
        </p:nvGraphicFramePr>
        <p:xfrm>
          <a:off x="467545" y="1268760"/>
          <a:ext cx="8676456" cy="510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4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08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7496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6220">
                <a:tc>
                  <a:txBody>
                    <a:bodyPr/>
                    <a:lstStyle/>
                    <a:p>
                      <a:r>
                        <a:rPr lang="bg-BG" b="1" dirty="0">
                          <a:latin typeface="Garamond" panose="02020404030301010803" pitchFamily="18" charset="0"/>
                        </a:rPr>
                        <a:t>6.</a:t>
                      </a:r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Провеждане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по: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Изобразително изкуство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Музика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Музика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и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физическо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възпитание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и спорт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Физическо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</a:rPr>
                        <a:t>възпитание</a:t>
                      </a:r>
                      <a:r>
                        <a:rPr lang="ru-RU" sz="1600" b="1" dirty="0">
                          <a:latin typeface="Garamond" panose="02020404030301010803" pitchFamily="18" charset="0"/>
                        </a:rPr>
                        <a:t> и спорт</a:t>
                      </a:r>
                    </a:p>
                    <a:p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 юни 2023 </a:t>
                      </a:r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</a:p>
                    <a:p>
                      <a:pPr algn="l"/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21 юни 2023 </a:t>
                      </a:r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</a:p>
                    <a:p>
                      <a:pPr algn="l"/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21 - 22 юни 2023 г</a:t>
                      </a:r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22 – 23 </a:t>
                      </a:r>
                      <a:r>
                        <a:rPr lang="ru-RU" sz="1600" b="1" dirty="0" err="1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юни</a:t>
                      </a:r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2023 г.</a:t>
                      </a:r>
                    </a:p>
                    <a:p>
                      <a:pPr algn="l"/>
                      <a:endParaRPr lang="en-US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3213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НВО. </a:t>
                      </a:r>
                    </a:p>
                    <a:p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28 юни 2023 г.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503">
                <a:tc gridSpan="3">
                  <a:txBody>
                    <a:bodyPr/>
                    <a:lstStyle/>
                    <a:p>
                      <a:pPr marL="536575" marR="0" indent="-536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>
                          <a:latin typeface="Garamond" panose="02020404030301010803" pitchFamily="18" charset="0"/>
                        </a:rPr>
                        <a:t>8.      До </a:t>
                      </a:r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04.07.2023 г.</a:t>
                      </a:r>
                      <a:r>
                        <a:rPr lang="bg-BG" b="1" dirty="0">
                          <a:latin typeface="Garamond" panose="02020404030301010803" pitchFamily="18" charset="0"/>
                        </a:rPr>
                        <a:t> се записват учениците насочени от комисията по чл. 95, ал.                      3 от Наредба</a:t>
                      </a:r>
                      <a:r>
                        <a:rPr lang="bg-BG" b="1" baseline="0" dirty="0">
                          <a:latin typeface="Garamond" panose="02020404030301010803" pitchFamily="18" charset="0"/>
                        </a:rPr>
                        <a:t> № 10 от 01.09.2016 г.</a:t>
                      </a:r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0883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9.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bg-BG" sz="16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документи за участие в приема на ученици по Наредба № 10/01.09.2016 г. за организация на дейностите в училищното образование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05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07 юли 2023 г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3213">
                <a:tc>
                  <a:txBody>
                    <a:bodyPr/>
                    <a:lstStyle/>
                    <a:p>
                      <a:r>
                        <a:rPr lang="bg-BG" dirty="0">
                          <a:latin typeface="Garamond" panose="02020404030301010803" pitchFamily="18" charset="0"/>
                        </a:rPr>
                        <a:t>10.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 на списъците с приетите ученици на първи етап на класиране.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12 юли 2023 г</a:t>
                      </a:r>
                      <a:r>
                        <a:rPr lang="bg-BG" sz="16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835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41207"/>
              </p:ext>
            </p:extLst>
          </p:nvPr>
        </p:nvGraphicFramePr>
        <p:xfrm>
          <a:off x="683568" y="1628800"/>
          <a:ext cx="831310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30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53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37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1144"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11.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приетите ученици на първи етап на класиране или подаване на заявление за участие във втори етап на класиране.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13 – 17 юли 2023 г</a:t>
                      </a:r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1144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12.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списъците с приетите ученици на втори етап на класиране.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19 юли 2023 г.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3749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13.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приетите ученици на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втори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етап на класиране.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20 - </a:t>
                      </a:r>
                      <a:r>
                        <a:rPr lang="bg-BG" sz="16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24 юли 2023 г.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144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14.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записалите се ученици и броя на незаетите места след втори етап на класиране.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25 юли 2023 г. 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0102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15.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Подаване на документи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за участие в трети етап на класиране.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26 - 27 юли 2023 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5839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16.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списъците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с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приетите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трети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18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31 юли 2023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28354"/>
              </p:ext>
            </p:extLst>
          </p:nvPr>
        </p:nvGraphicFramePr>
        <p:xfrm>
          <a:off x="539552" y="1268760"/>
          <a:ext cx="8313107" cy="54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30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53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229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830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7.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приетите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трети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01 - 02 август 2023 г.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866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8.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записалите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се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и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броя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незаетите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места след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третия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04 август 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589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9.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>
                          <a:latin typeface="Garamond" panose="02020404030301010803" pitchFamily="18" charset="0"/>
                        </a:rPr>
                        <a:t>Подаване на документи за участие в четвърти етап на класиране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b="1" dirty="0">
                          <a:latin typeface="Garamond" panose="02020404030301010803" pitchFamily="18" charset="0"/>
                        </a:rPr>
                        <a:t>07 - 08</a:t>
                      </a:r>
                      <a:r>
                        <a:rPr lang="bg-BG" sz="1600" b="1" baseline="0" dirty="0">
                          <a:latin typeface="Garamond" panose="02020404030301010803" pitchFamily="18" charset="0"/>
                        </a:rPr>
                        <a:t> август 2023 г.</a:t>
                      </a:r>
                      <a:endParaRPr lang="bg-BG" sz="16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8303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20.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резултатите</a:t>
                      </a:r>
                      <a:r>
                        <a:rPr lang="bg-BG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четвърти етап на класиране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10 август 2023 г.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0380473"/>
                  </a:ext>
                </a:extLst>
              </a:tr>
              <a:tr h="608303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21.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класираните ученици на четвърти етап на класиране.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11 - 14 август 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3597808"/>
                  </a:ext>
                </a:extLst>
              </a:tr>
              <a:tr h="608303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22.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свободните места след четвърти етап на класиране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16 август 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5929053"/>
                  </a:ext>
                </a:extLst>
              </a:tr>
              <a:tr h="1108522">
                <a:tc>
                  <a:txBody>
                    <a:bodyPr/>
                    <a:lstStyle/>
                    <a:p>
                      <a:r>
                        <a:rPr lang="bg-BG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23.</a:t>
                      </a:r>
                      <a:endParaRPr lang="en-US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Подаване на заявление до директора на училището за попълване на свободните места след четвъртия етап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Определя се от директора след 16 август 2023 г., но не по-косно от 10.09.2023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2183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7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лавие 4"/>
          <p:cNvSpPr>
            <a:spLocks noGrp="1"/>
          </p:cNvSpPr>
          <p:nvPr>
            <p:ph type="subTitle" idx="4294967295"/>
          </p:nvPr>
        </p:nvSpPr>
        <p:spPr>
          <a:xfrm>
            <a:off x="251520" y="908720"/>
            <a:ext cx="8424936" cy="5537300"/>
          </a:xfrm>
        </p:spPr>
        <p:txBody>
          <a:bodyPr/>
          <a:lstStyle/>
          <a:p>
            <a:pPr marL="0" indent="0" algn="l">
              <a:buClr>
                <a:schemeClr val="bg1"/>
              </a:buClr>
              <a:buSzPct val="100000"/>
              <a:buNone/>
            </a:pPr>
            <a:r>
              <a:rPr lang="bg-BG" altLang="bg-BG" i="1" dirty="0" smtClean="0">
                <a:solidFill>
                  <a:schemeClr val="accent1">
                    <a:lumMod val="75000"/>
                  </a:schemeClr>
                </a:solidFill>
              </a:rPr>
              <a:t>         МОН </a:t>
            </a:r>
            <a:r>
              <a:rPr lang="bg-BG" altLang="bg-BG" i="1" dirty="0">
                <a:solidFill>
                  <a:schemeClr val="accent1">
                    <a:lumMod val="75000"/>
                  </a:schemeClr>
                </a:solidFill>
              </a:rPr>
              <a:t>външно оценяване:</a:t>
            </a:r>
          </a:p>
          <a:p>
            <a:pPr marL="0" indent="0">
              <a:buClr>
                <a:schemeClr val="bg1"/>
              </a:buClr>
              <a:buSzPct val="100000"/>
              <a:buNone/>
            </a:pPr>
            <a:r>
              <a:rPr lang="bg-BG" altLang="bg-BG" i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    </a:t>
            </a:r>
            <a:r>
              <a:rPr lang="en-US" altLang="bg-BG" i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 </a:t>
            </a:r>
            <a:r>
              <a:rPr lang="bg-BG" altLang="bg-BG" i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  </a:t>
            </a:r>
            <a:r>
              <a:rPr lang="en-US" altLang="bg-BG" b="0" i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</a:t>
            </a:r>
            <a:r>
              <a:rPr lang="en-US" altLang="bg-BG" b="0" i="1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://www.mon.bg/bg/1</a:t>
            </a:r>
            <a:endParaRPr lang="en-US" altLang="bg-BG" b="0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Clr>
                <a:schemeClr val="bg1"/>
              </a:buClr>
              <a:buSzPct val="100000"/>
              <a:buNone/>
            </a:pPr>
            <a:endParaRPr lang="ru-RU" altLang="bg-BG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Clr>
                <a:schemeClr val="bg1"/>
              </a:buClr>
              <a:buSzPct val="100000"/>
              <a:buNone/>
            </a:pPr>
            <a:r>
              <a:rPr lang="ru-RU" altLang="bg-BG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bg-BG" i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altLang="bg-BG" i="1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ru-RU" altLang="bg-BG" i="1" dirty="0" smtClean="0">
                <a:solidFill>
                  <a:schemeClr val="accent1">
                    <a:lumMod val="75000"/>
                  </a:schemeClr>
                </a:solidFill>
              </a:rPr>
              <a:t>РУО </a:t>
            </a:r>
            <a:r>
              <a:rPr lang="ru-RU" altLang="bg-BG" i="1" dirty="0">
                <a:solidFill>
                  <a:schemeClr val="accent1">
                    <a:lumMod val="75000"/>
                  </a:schemeClr>
                </a:solidFill>
              </a:rPr>
              <a:t>Бургас:</a:t>
            </a:r>
            <a:endParaRPr lang="bg-BG" altLang="bg-BG" sz="2800" dirty="0">
              <a:latin typeface="Franklin Gothic Book" panose="020B0503020102020204" pitchFamily="34" charset="0"/>
              <a:hlinkClick r:id="rId3"/>
            </a:endParaRPr>
          </a:p>
          <a:p>
            <a:pPr marL="0" indent="0">
              <a:buNone/>
            </a:pPr>
            <a:r>
              <a:rPr lang="bg-BG" altLang="bg-BG" sz="2800" i="1" u="sng" dirty="0" smtClean="0">
                <a:latin typeface="Franklin Gothic Book" panose="020B0503020102020204" pitchFamily="34" charset="0"/>
                <a:hlinkClick r:id="rId3"/>
              </a:rPr>
              <a:t>       </a:t>
            </a:r>
            <a:r>
              <a:rPr lang="en-US" altLang="bg-BG" sz="2800" i="1" u="sng" dirty="0" smtClean="0">
                <a:latin typeface="Franklin Gothic Book" panose="020B0503020102020204" pitchFamily="34" charset="0"/>
                <a:hlinkClick r:id="rId3"/>
              </a:rPr>
              <a:t> </a:t>
            </a:r>
            <a:r>
              <a:rPr lang="en-US" altLang="bg-BG" sz="2800" u="sng" dirty="0" smtClean="0">
                <a:latin typeface="Franklin Gothic Book" panose="020B0503020102020204" pitchFamily="34" charset="0"/>
                <a:hlinkClick r:id="rId3"/>
              </a:rPr>
              <a:t>https</a:t>
            </a:r>
            <a:r>
              <a:rPr lang="en-US" altLang="bg-BG" sz="2800" u="sng" dirty="0">
                <a:latin typeface="Franklin Gothic Book" panose="020B0503020102020204" pitchFamily="34" charset="0"/>
                <a:hlinkClick r:id="rId3"/>
              </a:rPr>
              <a:t>://fl.sitekreator.com/rioburgas/-v-.html</a:t>
            </a:r>
            <a:endParaRPr lang="bg-BG" altLang="bg-BG" sz="2800" u="sng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bg-BG" altLang="bg-BG" sz="2400" i="1" u="sng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bg-BG" sz="2400" dirty="0" smtClean="0">
                <a:solidFill>
                  <a:srgbClr val="FF0000"/>
                </a:solidFill>
              </a:rPr>
              <a:t>Сайт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bg-BG" sz="2400" dirty="0" smtClean="0">
                <a:solidFill>
                  <a:srgbClr val="FF0000"/>
                </a:solidFill>
              </a:rPr>
              <a:t>на ОУ“ Пейо Крачолов Яоров,гр.Бурга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endParaRPr lang="bg-BG" sz="2400" dirty="0">
              <a:solidFill>
                <a:srgbClr val="FF0000"/>
              </a:solidFill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1747498" y="620688"/>
            <a:ext cx="564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bg-BG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ПОЛЕЗНИ ВРЪЗКИ </a:t>
            </a:r>
          </a:p>
        </p:txBody>
      </p:sp>
      <p:sp>
        <p:nvSpPr>
          <p:cNvPr id="7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68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white">
          <a:xfrm>
            <a:off x="2195736" y="4077072"/>
            <a:ext cx="472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bg-BG" sz="3200" b="1" dirty="0">
                <a:solidFill>
                  <a:schemeClr val="bg1"/>
                </a:solidFill>
              </a:rPr>
              <a:t>НВО – 20</a:t>
            </a:r>
            <a:r>
              <a:rPr lang="en-US" altLang="bg-BG" sz="3200" b="1" dirty="0">
                <a:solidFill>
                  <a:schemeClr val="bg1"/>
                </a:solidFill>
              </a:rPr>
              <a:t>2</a:t>
            </a:r>
            <a:r>
              <a:rPr lang="bg-BG" altLang="bg-BG" sz="3200" b="1" dirty="0">
                <a:solidFill>
                  <a:schemeClr val="bg1"/>
                </a:solidFill>
              </a:rPr>
              <a:t>3 г.</a:t>
            </a:r>
            <a:endParaRPr lang="en-US" altLang="bg-BG" sz="3200" b="1" dirty="0">
              <a:solidFill>
                <a:schemeClr val="bg1"/>
              </a:solidFill>
            </a:endParaRP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gray">
          <a:xfrm>
            <a:off x="1534195" y="5157192"/>
            <a:ext cx="6047482" cy="12236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bg-BG" sz="1400" b="1" i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УСПЕХ!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721"/>
            <a:ext cx="9144000" cy="288032"/>
          </a:xfrm>
        </p:spPr>
        <p:txBody>
          <a:bodyPr/>
          <a:lstStyle/>
          <a:p>
            <a:r>
              <a:rPr lang="bg-BG" sz="3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bg-BG" sz="3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bg-BG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външното оценяване в </a:t>
            </a: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</a:t>
            </a:r>
            <a:r>
              <a:rPr lang="bg-BG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</a:t>
            </a:r>
            <a:r>
              <a:rPr lang="bg-BG" sz="3400" dirty="0"/>
              <a:t/>
            </a:r>
            <a:br>
              <a:rPr lang="bg-BG" sz="3400" dirty="0"/>
            </a:br>
            <a:endParaRPr lang="en-US" altLang="bg-BG" sz="3400" dirty="0"/>
          </a:p>
        </p:txBody>
      </p:sp>
      <p:pic>
        <p:nvPicPr>
          <p:cNvPr id="24" name="Picture 4" descr="C:\Documents and Settings\Rosica\Desktop\2012НВО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133872" cy="123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988840"/>
            <a:ext cx="8118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>
                <a:latin typeface="Garamond" pitchFamily="18" charset="0"/>
              </a:rPr>
              <a:t>	</a:t>
            </a:r>
            <a:r>
              <a:rPr lang="bg-BG" sz="24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Националното външно оценяване на учениците в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VII</a:t>
            </a:r>
            <a:r>
              <a:rPr lang="bg-BG" sz="24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-ми клас се осъществява чрез писмени изпитвания за установяване постигането на очакваните резултати от обучението, определени с учебните програми по български език и литература и математика.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896467" y="3260978"/>
            <a:ext cx="2848796" cy="26854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bg-BG" altLang="bg-BG">
              <a:latin typeface="Verdana" panose="020B0604030504040204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360834" y="3262918"/>
            <a:ext cx="2961456" cy="26854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bg-BG" altLang="bg-BG">
              <a:latin typeface="Verdana" panose="020B0604030504040204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60834" y="3356992"/>
            <a:ext cx="29437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2800" b="1" dirty="0">
                <a:solidFill>
                  <a:srgbClr val="000000"/>
                </a:solidFill>
                <a:latin typeface="+mn-lt"/>
              </a:rPr>
              <a:t>БЪЛГАРСКИ ЕЗИК И ЛИТЕРАТУРА</a:t>
            </a: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13 ЮНИ 20</a:t>
            </a:r>
            <a:r>
              <a:rPr lang="en-US" altLang="bg-BG" sz="2800" b="1" dirty="0">
                <a:solidFill>
                  <a:srgbClr val="FF0000"/>
                </a:solidFill>
                <a:latin typeface="+mn-lt"/>
              </a:rPr>
              <a:t>23</a:t>
            </a:r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 г.</a:t>
            </a:r>
          </a:p>
          <a:p>
            <a:pPr algn="ctr" eaLnBrk="0" hangingPunct="0"/>
            <a:r>
              <a:rPr lang="en-US" altLang="bg-BG" sz="2800" b="1" dirty="0">
                <a:latin typeface="+mn-lt"/>
              </a:rPr>
              <a:t>(</a:t>
            </a:r>
            <a:r>
              <a:rPr lang="bg-BG" altLang="bg-BG" sz="2800" b="1" dirty="0">
                <a:latin typeface="+mn-lt"/>
              </a:rPr>
              <a:t>вторник</a:t>
            </a:r>
            <a:r>
              <a:rPr lang="en-US" altLang="bg-BG" sz="2800" b="1" dirty="0">
                <a:latin typeface="+mn-lt"/>
              </a:rPr>
              <a:t>)</a:t>
            </a:r>
            <a:endParaRPr lang="bg-BG" altLang="bg-BG" sz="2800" b="1" dirty="0">
              <a:latin typeface="+mn-lt"/>
            </a:endParaRP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ОТ 9 ЧАСА </a:t>
            </a:r>
            <a:endParaRPr lang="en-US" altLang="bg-B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43382" y="3004869"/>
            <a:ext cx="957520" cy="136960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endParaRPr lang="bg-BG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5370057" y="3046465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endParaRPr lang="bg-BG">
              <a:solidFill>
                <a:srgbClr val="3399FF"/>
              </a:solidFill>
            </a:endParaRPr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132827" y="1331751"/>
            <a:ext cx="3252192" cy="1884363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243383" y="1431646"/>
            <a:ext cx="278220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3000" b="1" dirty="0">
                <a:solidFill>
                  <a:srgbClr val="C00000"/>
                </a:solidFill>
                <a:latin typeface="+mj-lt"/>
              </a:rPr>
              <a:t>ДАТИ НА </a:t>
            </a:r>
          </a:p>
          <a:p>
            <a:pPr algn="ctr" eaLnBrk="0" hangingPunct="0"/>
            <a:r>
              <a:rPr lang="bg-BG" altLang="bg-BG" sz="3000" b="1" dirty="0">
                <a:solidFill>
                  <a:srgbClr val="C00000"/>
                </a:solidFill>
                <a:latin typeface="+mj-lt"/>
              </a:rPr>
              <a:t>ИЗПИТИТЕ</a:t>
            </a:r>
          </a:p>
          <a:p>
            <a:pPr algn="ctr" eaLnBrk="0" hangingPunct="0"/>
            <a:r>
              <a:rPr lang="bg-BG" altLang="bg-BG" sz="3000" b="1" dirty="0">
                <a:solidFill>
                  <a:srgbClr val="C00000"/>
                </a:solidFill>
                <a:latin typeface="+mj-lt"/>
              </a:rPr>
              <a:t>7 клас</a:t>
            </a:r>
            <a:endParaRPr lang="en-US" altLang="bg-BG" sz="3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905643" y="3480315"/>
            <a:ext cx="27632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2800" b="1" dirty="0">
                <a:solidFill>
                  <a:srgbClr val="000000"/>
                </a:solidFill>
                <a:latin typeface="+mn-lt"/>
              </a:rPr>
              <a:t>МАТЕМАТИКА</a:t>
            </a:r>
          </a:p>
          <a:p>
            <a:pPr algn="ctr" eaLnBrk="0" hangingPunct="0"/>
            <a:endParaRPr lang="bg-BG" altLang="bg-BG" sz="2800" b="1" dirty="0">
              <a:solidFill>
                <a:srgbClr val="000000"/>
              </a:solidFill>
              <a:latin typeface="+mn-lt"/>
            </a:endParaRPr>
          </a:p>
          <a:p>
            <a:pPr algn="ctr" eaLnBrk="0" hangingPunct="0"/>
            <a:r>
              <a:rPr lang="en-US" altLang="bg-BG" sz="2800" b="1" dirty="0">
                <a:solidFill>
                  <a:srgbClr val="FF0000"/>
                </a:solidFill>
                <a:latin typeface="+mn-lt"/>
              </a:rPr>
              <a:t>1</a:t>
            </a:r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6 ЮНИ 20</a:t>
            </a:r>
            <a:r>
              <a:rPr lang="en-US" altLang="bg-BG" sz="28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3 г.</a:t>
            </a:r>
            <a:endParaRPr lang="en-US" altLang="bg-BG" sz="2800" b="1" dirty="0">
              <a:solidFill>
                <a:srgbClr val="FF0000"/>
              </a:solidFill>
              <a:latin typeface="+mn-lt"/>
            </a:endParaRPr>
          </a:p>
          <a:p>
            <a:pPr algn="ctr" eaLnBrk="0" hangingPunct="0"/>
            <a:r>
              <a:rPr lang="en-US" altLang="bg-BG" sz="2800" b="1" dirty="0">
                <a:latin typeface="+mn-lt"/>
              </a:rPr>
              <a:t>(</a:t>
            </a:r>
            <a:r>
              <a:rPr lang="bg-BG" altLang="bg-BG" sz="2800" b="1" dirty="0">
                <a:latin typeface="+mn-lt"/>
              </a:rPr>
              <a:t>петък</a:t>
            </a:r>
            <a:r>
              <a:rPr lang="en-US" altLang="bg-BG" sz="2800" b="1" dirty="0">
                <a:latin typeface="+mn-lt"/>
              </a:rPr>
              <a:t>)</a:t>
            </a:r>
            <a:endParaRPr lang="bg-BG" altLang="bg-BG" sz="2800" b="1" dirty="0">
              <a:latin typeface="+mn-lt"/>
            </a:endParaRP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ОТ 9 ЧАСА</a:t>
            </a:r>
            <a:endParaRPr lang="en-US" altLang="bg-BG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91583" y="116632"/>
            <a:ext cx="8839200" cy="487363"/>
          </a:xfrm>
        </p:spPr>
        <p:txBody>
          <a:bodyPr/>
          <a:lstStyle/>
          <a:p>
            <a:r>
              <a:rPr lang="bg-BG" dirty="0"/>
              <a:t>НВО – 2023 г.</a:t>
            </a:r>
          </a:p>
        </p:txBody>
      </p:sp>
      <p:sp>
        <p:nvSpPr>
          <p:cNvPr id="20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C12DD8C7-15BE-45AE-B2E0-F481CA1F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НВО 2023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="" xmlns:a16="http://schemas.microsoft.com/office/drawing/2014/main" id="{38A46BBF-6EFC-46B3-BB6E-D65908169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ДАТА НА ИЗПИТА ПО ЧУЖД ЕЗИК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 ЖЕЛАНИЕ НА УЧЕНИКА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  <a:endParaRPr lang="bg-BG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  <a:latin typeface="Garamond" panose="02020404030301010803" pitchFamily="18" charset="0"/>
              </a:rPr>
              <a:t>14 ЮНИ 2023 г.</a:t>
            </a:r>
            <a:r>
              <a:rPr lang="bg-BG" dirty="0">
                <a:latin typeface="Garamond" panose="02020404030301010803" pitchFamily="18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сряда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bg-BG" dirty="0">
                <a:solidFill>
                  <a:srgbClr val="FF0000"/>
                </a:solidFill>
                <a:latin typeface="Garamond" panose="02020404030301010803" pitchFamily="18" charset="0"/>
              </a:rPr>
              <a:t>от 9 ч.</a:t>
            </a:r>
            <a:endParaRPr lang="bg-B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Времетраене: 60 мин. /Допълнително време за учениците със СОП + до 30 мин./</a:t>
            </a:r>
          </a:p>
        </p:txBody>
      </p:sp>
    </p:spTree>
    <p:extLst>
      <p:ext uri="{BB962C8B-B14F-4D97-AF65-F5344CB8AC3E}">
        <p14:creationId xmlns:p14="http://schemas.microsoft.com/office/powerpoint/2010/main" val="10520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887" y="799361"/>
            <a:ext cx="8839200" cy="487363"/>
          </a:xfrm>
        </p:spPr>
        <p:txBody>
          <a:bodyPr/>
          <a:lstStyle/>
          <a:p>
            <a:r>
              <a:rPr lang="bg-BG" altLang="bg-BG" dirty="0"/>
              <a:t>ВРЕМЕТРАЕНЕ НА ИЗПИТИТЕ</a:t>
            </a:r>
            <a:endParaRPr lang="en-US" altLang="bg-BG" dirty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441887" y="1461121"/>
            <a:ext cx="8136903" cy="2902852"/>
            <a:chOff x="912" y="1140"/>
            <a:chExt cx="3984" cy="1032"/>
          </a:xfrm>
        </p:grpSpPr>
        <p:sp>
          <p:nvSpPr>
            <p:cNvPr id="95236" name="AutoShape 4"/>
            <p:cNvSpPr>
              <a:spLocks noChangeArrowheads="1"/>
            </p:cNvSpPr>
            <p:nvPr/>
          </p:nvSpPr>
          <p:spPr bwMode="gray">
            <a:xfrm>
              <a:off x="912" y="114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95237" name="Group 5"/>
            <p:cNvGrpSpPr>
              <a:grpSpLocks/>
            </p:cNvGrpSpPr>
            <p:nvPr/>
          </p:nvGrpSpPr>
          <p:grpSpPr bwMode="auto">
            <a:xfrm>
              <a:off x="999" y="1140"/>
              <a:ext cx="1583" cy="1032"/>
              <a:chOff x="999" y="1140"/>
              <a:chExt cx="1583" cy="1032"/>
            </a:xfrm>
          </p:grpSpPr>
          <p:sp>
            <p:nvSpPr>
              <p:cNvPr id="95238" name="AutoShape 6"/>
              <p:cNvSpPr>
                <a:spLocks noChangeArrowheads="1"/>
              </p:cNvSpPr>
              <p:nvPr/>
            </p:nvSpPr>
            <p:spPr bwMode="gray">
              <a:xfrm>
                <a:off x="999" y="1274"/>
                <a:ext cx="15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523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5240" name="Text Box 8"/>
              <p:cNvSpPr txBox="1">
                <a:spLocks noChangeArrowheads="1"/>
              </p:cNvSpPr>
              <p:nvPr/>
            </p:nvSpPr>
            <p:spPr bwMode="gray">
              <a:xfrm>
                <a:off x="1033" y="1264"/>
                <a:ext cx="1549" cy="9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БЪЛГАРСКИ 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ЕЗИК И 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ЛИТЕРАТУРА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</a:rPr>
                  <a:t>150 мин.</a:t>
                </a:r>
              </a:p>
              <a:p>
                <a:pPr algn="ctr" eaLnBrk="0" hangingPunct="0"/>
                <a:endParaRPr lang="en-US" altLang="bg-BG" sz="3200" b="1" dirty="0">
                  <a:solidFill>
                    <a:srgbClr val="FF0000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5241" name="Text Box 9"/>
            <p:cNvSpPr txBox="1">
              <a:spLocks noChangeArrowheads="1"/>
            </p:cNvSpPr>
            <p:nvPr/>
          </p:nvSpPr>
          <p:spPr bwMode="gray">
            <a:xfrm>
              <a:off x="2632" y="1228"/>
              <a:ext cx="2233" cy="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Част </a:t>
              </a:r>
              <a:r>
                <a:rPr lang="en-US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I </a:t>
              </a: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– 60 мин., част </a:t>
              </a:r>
              <a:r>
                <a:rPr lang="en-US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II</a:t>
              </a: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 – 90 мин. </a:t>
              </a:r>
              <a:r>
                <a:rPr lang="en-US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(</a:t>
              </a: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без да се включва времето за четене на текста от учителя</a:t>
              </a:r>
              <a:r>
                <a:rPr lang="en-US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)</a:t>
              </a: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, за учениците със СОП е до 80 минути над определеното време</a:t>
              </a:r>
            </a:p>
          </p:txBody>
        </p:sp>
      </p:grp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381744" y="4196979"/>
            <a:ext cx="8257190" cy="2661021"/>
            <a:chOff x="912" y="2016"/>
            <a:chExt cx="3984" cy="912"/>
          </a:xfrm>
        </p:grpSpPr>
        <p:sp>
          <p:nvSpPr>
            <p:cNvPr id="9524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95244" name="Group 12"/>
            <p:cNvGrpSpPr>
              <a:grpSpLocks/>
            </p:cNvGrpSpPr>
            <p:nvPr/>
          </p:nvGrpSpPr>
          <p:grpSpPr bwMode="auto">
            <a:xfrm>
              <a:off x="999" y="2100"/>
              <a:ext cx="1542" cy="764"/>
              <a:chOff x="999" y="2100"/>
              <a:chExt cx="1542" cy="764"/>
            </a:xfrm>
          </p:grpSpPr>
          <p:sp>
            <p:nvSpPr>
              <p:cNvPr id="9524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1542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524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5247" name="Text Box 15"/>
              <p:cNvSpPr txBox="1">
                <a:spLocks noChangeArrowheads="1"/>
              </p:cNvSpPr>
              <p:nvPr/>
            </p:nvSpPr>
            <p:spPr bwMode="gray">
              <a:xfrm>
                <a:off x="1039" y="2326"/>
                <a:ext cx="146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МАТЕМАТИКА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</a:rPr>
                  <a:t>150 мин.</a:t>
                </a:r>
              </a:p>
              <a:p>
                <a:pPr algn="ctr" eaLnBrk="0" hangingPunct="0"/>
                <a:endParaRPr lang="en-US" altLang="bg-BG" sz="3200" b="1" dirty="0">
                  <a:solidFill>
                    <a:srgbClr val="FF0000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5248" name="Text Box 16"/>
            <p:cNvSpPr txBox="1">
              <a:spLocks noChangeArrowheads="1"/>
            </p:cNvSpPr>
            <p:nvPr/>
          </p:nvSpPr>
          <p:spPr bwMode="gray">
            <a:xfrm>
              <a:off x="2638" y="2162"/>
              <a:ext cx="2115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Част </a:t>
              </a:r>
              <a:r>
                <a:rPr lang="en-US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I </a:t>
              </a: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– 60 мин., част </a:t>
              </a:r>
              <a:r>
                <a:rPr lang="en-US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II</a:t>
              </a: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 – 90 мин., </a:t>
              </a:r>
            </a:p>
            <a:p>
              <a:pPr marL="514350" indent="-514350" eaLnBrk="1" hangingPunct="1">
                <a:lnSpc>
                  <a:spcPct val="70000"/>
                </a:lnSpc>
                <a:buFont typeface="Arial" panose="020B0604020202020204" pitchFamily="34" charset="0"/>
                <a:buChar char="•"/>
              </a:pPr>
              <a:r>
                <a:rPr lang="bg-BG" altLang="bg-BG" sz="2800" b="1" dirty="0">
                  <a:solidFill>
                    <a:schemeClr val="accent6">
                      <a:lumMod val="75000"/>
                    </a:schemeClr>
                  </a:solidFill>
                  <a:latin typeface="Garamond" panose="02020404030301010803" pitchFamily="18" charset="0"/>
                </a:rPr>
                <a:t>за учениците със СОП е до 80 минути над определеното време</a:t>
              </a:r>
            </a:p>
          </p:txBody>
        </p:sp>
      </p:grpSp>
      <p:sp>
        <p:nvSpPr>
          <p:cNvPr id="18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Български език и литература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  <a:ea typeface="Ebrima" panose="02000000000000000000" pitchFamily="2" charset="0"/>
                <a:cs typeface="Ebrima" panose="02000000000000000000" pitchFamily="2" charset="0"/>
              </a:rPr>
              <a:t>Видове 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18 задачи със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структурирани отговори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 четири възможности за отговор, от които само 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един е правилен;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6 задачи с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кратък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свободен отговор;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1 задача с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разширен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свободен отговор;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1 задача за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създаване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на текст.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Максимален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брой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точки от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изпита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е </a:t>
            </a:r>
            <a:r>
              <a:rPr lang="ru-RU" dirty="0">
                <a:solidFill>
                  <a:srgbClr val="C00000"/>
                </a:solidFill>
                <a:latin typeface="Garamond" pitchFamily="18" charset="0"/>
              </a:rPr>
              <a:t>100 т.</a:t>
            </a:r>
            <a:endParaRPr lang="en-US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Математика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1248975"/>
            <a:ext cx="8640960" cy="54625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Макс.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брой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точки от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изпита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е </a:t>
            </a:r>
            <a:r>
              <a:rPr lang="ru-RU" sz="2800" dirty="0">
                <a:solidFill>
                  <a:srgbClr val="FF0000"/>
                </a:solidFill>
                <a:latin typeface="Garamond" pitchFamily="18" charset="0"/>
              </a:rPr>
              <a:t>100 т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. </a:t>
            </a:r>
            <a:r>
              <a:rPr lang="bg-BG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Видове задачи: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18 задачи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със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структуриран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отговор с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четири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възможности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за отговор, от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които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само един е правилен;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2 задачи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със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свободен отговор (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числов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,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символен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или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словесен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) – от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учениците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се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изисква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да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напишат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отговорите, без да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привеждат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своето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решение;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3 задачи с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разширен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свободен отговор –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учениците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трябва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да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опишат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и да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аргументират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изпълнението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на определена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математическа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 задача с аналитико-синтетичен характер. </a:t>
            </a: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Чужд език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94510"/>
          </a:xfrm>
        </p:spPr>
        <p:txBody>
          <a:bodyPr/>
          <a:lstStyle/>
          <a:p>
            <a:pPr algn="just"/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СЛУШАНЕ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общо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10 задачи с избираем отговор.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Максималното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 20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минути.Компонентът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състои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три части.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Първата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три кратки информации,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слушат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по два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пъти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всяка информация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задача с избираем отговор.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Втората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три кратки разговора,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слушат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по един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всеки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разговор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задача с избираем отговор.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Трета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едно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интервю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което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слуша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два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пъти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интервюто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четири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задачи с избираем отговор.</a:t>
            </a:r>
          </a:p>
          <a:p>
            <a:pPr algn="just"/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ЧЕТЕНЕ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общо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10 задачи, от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7 задачи с избираем отговор и 3 задачи с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кратък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свободен отговор.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Максималното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 20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минути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състои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три части.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Първата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един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медиен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текст,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три задачи с избираем отговор.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Втората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един текст (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писмо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покана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съобщение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мрежи),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четири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задачи с избираем отговор.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Третата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включва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един текст (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обява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проспект, реклама,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разписание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),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към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отнасят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три задачи с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кратък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свободен отговор.</a:t>
            </a:r>
          </a:p>
          <a:p>
            <a:pPr algn="just"/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ПИСАНЕ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състои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задача за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създаване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писмен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текст. За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ѝ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ученикът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трябва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следва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предоставените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указания и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изходния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текст.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Максималното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тази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задача е 20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минути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Чрез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тази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задача се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оценяват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продуктивните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умения за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писмено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общуване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чужд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език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различни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комуникативни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ситуации от </a:t>
            </a:r>
            <a:r>
              <a:rPr lang="ru-RU" sz="165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всекидневието</a:t>
            </a:r>
            <a:r>
              <a:rPr lang="ru-RU" sz="165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endParaRPr lang="bg-BG" sz="165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Инструкция за учениците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95412"/>
            <a:ext cx="8568952" cy="5462587"/>
          </a:xfrm>
        </p:spPr>
        <p:txBody>
          <a:bodyPr/>
          <a:lstStyle/>
          <a:p>
            <a:pPr marL="0" indent="0" algn="just">
              <a:buNone/>
            </a:pPr>
            <a:r>
              <a:rPr lang="bg-BG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Преди започване на НВО: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Явява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в сградата на училището не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по-късно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8,30 часа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Носи документ за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самоличност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ученическа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лична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карта /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задграничен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паспорт)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Заема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определеното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му работно място, обозначено с етикет с неговото име  не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по-късно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8,45 часа.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Носи и ползва химикалка, която 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пише с </a:t>
            </a:r>
            <a:r>
              <a:rPr lang="ru-RU" sz="1800" u="sng" dirty="0">
                <a:solidFill>
                  <a:srgbClr val="C00000"/>
                </a:solidFill>
                <a:latin typeface="Garamond" panose="02020404030301010803" pitchFamily="18" charset="0"/>
              </a:rPr>
              <a:t>черен цвят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молив и гума, а за изпита по математика – и линия, пергел,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триъгълник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Изслушва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настоящия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инструктаж,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съдържащ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изискванията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анонимност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работа, и се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в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квесторския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протокол от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лявата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страна на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името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си.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C00000"/>
                </a:solidFill>
                <a:latin typeface="Garamond" panose="02020404030301010803" pitchFamily="18" charset="0"/>
              </a:rPr>
              <a:t>Изключва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C00000"/>
                </a:solidFill>
                <a:latin typeface="Garamond" panose="02020404030301010803" pitchFamily="18" charset="0"/>
              </a:rPr>
              <a:t>изцяло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всички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технически средства за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комуникация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/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електронни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устройства и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ги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предава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квестор,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който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ги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видно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място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Запознава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се с </a:t>
            </a:r>
            <a:r>
              <a:rPr lang="ru-RU" sz="1800" dirty="0" err="1">
                <a:solidFill>
                  <a:srgbClr val="C00000"/>
                </a:solidFill>
                <a:latin typeface="Garamond" panose="02020404030301010803" pitchFamily="18" charset="0"/>
              </a:rPr>
              <a:t>указанията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 за работа с </a:t>
            </a:r>
            <a:r>
              <a:rPr lang="ru-RU" sz="1800" dirty="0" err="1">
                <a:solidFill>
                  <a:srgbClr val="C00000"/>
                </a:solidFill>
                <a:latin typeface="Garamond" panose="02020404030301010803" pitchFamily="18" charset="0"/>
              </a:rPr>
              <a:t>изпитния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 материал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 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На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работното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си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място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попълва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 печатни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букви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идентификационната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си бланка, </a:t>
            </a:r>
            <a:r>
              <a:rPr lang="ru-RU" sz="1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я, </a:t>
            </a:r>
            <a:r>
              <a:rPr lang="ru-RU" sz="1800" u="sng" dirty="0">
                <a:solidFill>
                  <a:srgbClr val="C00000"/>
                </a:solidFill>
                <a:latin typeface="Garamond" panose="02020404030301010803" pitchFamily="18" charset="0"/>
              </a:rPr>
              <a:t>без да я </a:t>
            </a:r>
            <a:r>
              <a:rPr lang="ru-RU" sz="1800" u="sng" dirty="0" err="1">
                <a:solidFill>
                  <a:srgbClr val="C00000"/>
                </a:solidFill>
                <a:latin typeface="Garamond" panose="02020404030301010803" pitchFamily="18" charset="0"/>
              </a:rPr>
              <a:t>отделя</a:t>
            </a:r>
            <a:r>
              <a:rPr lang="ru-RU" sz="1800" u="sng" dirty="0">
                <a:solidFill>
                  <a:srgbClr val="C00000"/>
                </a:solidFill>
                <a:latin typeface="Garamond" panose="02020404030301010803" pitchFamily="18" charset="0"/>
              </a:rPr>
              <a:t> от листа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ru-RU" sz="1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 указания за работа.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8AB9">
                  <a:lumMod val="75000"/>
                </a:srgb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0000"/>
      </a:dk1>
      <a:lt1>
        <a:srgbClr val="FFFFFF"/>
      </a:lt1>
      <a:dk2>
        <a:srgbClr val="000066"/>
      </a:dk2>
      <a:lt2>
        <a:srgbClr val="B2B2B2"/>
      </a:lt2>
      <a:accent1>
        <a:srgbClr val="3B8DDF"/>
      </a:accent1>
      <a:accent2>
        <a:srgbClr val="0099CC"/>
      </a:accent2>
      <a:accent3>
        <a:srgbClr val="FFFFFF"/>
      </a:accent3>
      <a:accent4>
        <a:srgbClr val="000000"/>
      </a:accent4>
      <a:accent5>
        <a:srgbClr val="AFC5EC"/>
      </a:accent5>
      <a:accent6>
        <a:srgbClr val="008AB9"/>
      </a:accent6>
      <a:hlink>
        <a:srgbClr val="5A94A8"/>
      </a:hlink>
      <a:folHlink>
        <a:srgbClr val="6666F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6AB897"/>
        </a:accent1>
        <a:accent2>
          <a:srgbClr val="FF7C80"/>
        </a:accent2>
        <a:accent3>
          <a:srgbClr val="FFFFFF"/>
        </a:accent3>
        <a:accent4>
          <a:srgbClr val="000000"/>
        </a:accent4>
        <a:accent5>
          <a:srgbClr val="B9D8C9"/>
        </a:accent5>
        <a:accent6>
          <a:srgbClr val="E77073"/>
        </a:accent6>
        <a:hlink>
          <a:srgbClr val="5A94A8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069EC"/>
        </a:dk2>
        <a:lt2>
          <a:srgbClr val="B2B2B2"/>
        </a:lt2>
        <a:accent1>
          <a:srgbClr val="8DA75F"/>
        </a:accent1>
        <a:accent2>
          <a:srgbClr val="CCCC00"/>
        </a:accent2>
        <a:accent3>
          <a:srgbClr val="FFFFFF"/>
        </a:accent3>
        <a:accent4>
          <a:srgbClr val="000056"/>
        </a:accent4>
        <a:accent5>
          <a:srgbClr val="C5D0B6"/>
        </a:accent5>
        <a:accent6>
          <a:srgbClr val="B9B900"/>
        </a:accent6>
        <a:hlink>
          <a:srgbClr val="3B5AB1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3B8DDF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AFC5EC"/>
        </a:accent5>
        <a:accent6>
          <a:srgbClr val="008AB9"/>
        </a:accent6>
        <a:hlink>
          <a:srgbClr val="5A94A8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cdb2004c004l</Template>
  <TotalTime>2062</TotalTime>
  <Words>2367</Words>
  <Application>Microsoft Office PowerPoint</Application>
  <PresentationFormat>On-screen Show (4:3)</PresentationFormat>
  <Paragraphs>216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sample</vt:lpstr>
      <vt:lpstr>НАЦИОНАЛНО  ВЪНШНО  ОЦЕНЯВАНЕ  2022/2023 учебна година  </vt:lpstr>
      <vt:lpstr> Цел на външното оценяване в VII клас </vt:lpstr>
      <vt:lpstr>НВО – 2023 г.</vt:lpstr>
      <vt:lpstr>НВО 2023</vt:lpstr>
      <vt:lpstr>ВРЕМЕТРАЕНЕ НА ИЗПИТИТЕ</vt:lpstr>
      <vt:lpstr>Български език и литература</vt:lpstr>
      <vt:lpstr>Математика</vt:lpstr>
      <vt:lpstr>Чужд език</vt:lpstr>
      <vt:lpstr>Инструкция за учениците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НАЦИОНАЛНО  ВЪНШНО ОЦЕНЯВАНЕ  2016 г.</dc:title>
  <dc:creator>Елена Кирилова</dc:creator>
  <cp:lastModifiedBy>packardbell</cp:lastModifiedBy>
  <cp:revision>304</cp:revision>
  <cp:lastPrinted>2016-04-15T12:37:22Z</cp:lastPrinted>
  <dcterms:created xsi:type="dcterms:W3CDTF">2016-04-07T13:41:33Z</dcterms:created>
  <dcterms:modified xsi:type="dcterms:W3CDTF">2023-05-30T10:23:33Z</dcterms:modified>
</cp:coreProperties>
</file>