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0" r:id="rId4"/>
    <p:sldId id="333" r:id="rId5"/>
    <p:sldId id="282" r:id="rId6"/>
    <p:sldId id="315" r:id="rId7"/>
    <p:sldId id="316" r:id="rId8"/>
    <p:sldId id="334" r:id="rId9"/>
    <p:sldId id="327" r:id="rId10"/>
    <p:sldId id="335" r:id="rId11"/>
    <p:sldId id="328" r:id="rId12"/>
    <p:sldId id="329" r:id="rId13"/>
    <p:sldId id="330" r:id="rId14"/>
    <p:sldId id="307" r:id="rId15"/>
    <p:sldId id="312" r:id="rId16"/>
    <p:sldId id="325" r:id="rId17"/>
    <p:sldId id="314" r:id="rId18"/>
    <p:sldId id="298" r:id="rId19"/>
    <p:sldId id="276" r:id="rId20"/>
    <p:sldId id="326" r:id="rId2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8DDF"/>
    <a:srgbClr val="46B9D4"/>
    <a:srgbClr val="661E68"/>
    <a:srgbClr val="A96F35"/>
    <a:srgbClr val="000066"/>
    <a:srgbClr val="B334B6"/>
    <a:srgbClr val="00FFFF"/>
    <a:srgbClr val="33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ъл стил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ъл стил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4B1156A-380E-4F78-BDF5-A606A8083BF9}" styleName="Среден стил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ен стил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>
      <p:cViewPr>
        <p:scale>
          <a:sx n="51" d="100"/>
          <a:sy n="51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ChangeArrowheads="1"/>
          </p:cNvSpPr>
          <p:nvPr/>
        </p:nvSpPr>
        <p:spPr bwMode="ltGray">
          <a:xfrm>
            <a:off x="0" y="4652963"/>
            <a:ext cx="9144000" cy="223202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ltGray">
          <a:xfrm>
            <a:off x="7885113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5" name="Oval 23"/>
          <p:cNvSpPr>
            <a:spLocks noChangeArrowheads="1"/>
          </p:cNvSpPr>
          <p:nvPr/>
        </p:nvSpPr>
        <p:spPr bwMode="ltGray">
          <a:xfrm>
            <a:off x="8316913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ltGray">
          <a:xfrm>
            <a:off x="8748713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7" name="Oval 25"/>
          <p:cNvSpPr>
            <a:spLocks noChangeArrowheads="1"/>
          </p:cNvSpPr>
          <p:nvPr/>
        </p:nvSpPr>
        <p:spPr bwMode="ltGray">
          <a:xfrm>
            <a:off x="788511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8" name="Oval 26"/>
          <p:cNvSpPr>
            <a:spLocks noChangeArrowheads="1"/>
          </p:cNvSpPr>
          <p:nvPr/>
        </p:nvSpPr>
        <p:spPr bwMode="ltGray">
          <a:xfrm>
            <a:off x="831691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ltGray">
          <a:xfrm>
            <a:off x="874871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0" name="Oval 28"/>
          <p:cNvSpPr>
            <a:spLocks noChangeArrowheads="1"/>
          </p:cNvSpPr>
          <p:nvPr/>
        </p:nvSpPr>
        <p:spPr bwMode="ltGray">
          <a:xfrm>
            <a:off x="788511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1" name="Oval 29"/>
          <p:cNvSpPr>
            <a:spLocks noChangeArrowheads="1"/>
          </p:cNvSpPr>
          <p:nvPr/>
        </p:nvSpPr>
        <p:spPr bwMode="ltGray">
          <a:xfrm>
            <a:off x="831691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2" name="Oval 30"/>
          <p:cNvSpPr>
            <a:spLocks noChangeArrowheads="1"/>
          </p:cNvSpPr>
          <p:nvPr/>
        </p:nvSpPr>
        <p:spPr bwMode="ltGray">
          <a:xfrm>
            <a:off x="874871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ltGray">
          <a:xfrm>
            <a:off x="788511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ltGray">
          <a:xfrm>
            <a:off x="831691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5" name="Oval 33"/>
          <p:cNvSpPr>
            <a:spLocks noChangeArrowheads="1"/>
          </p:cNvSpPr>
          <p:nvPr/>
        </p:nvSpPr>
        <p:spPr bwMode="ltGray">
          <a:xfrm>
            <a:off x="874871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6" name="Oval 34"/>
          <p:cNvSpPr>
            <a:spLocks noChangeArrowheads="1"/>
          </p:cNvSpPr>
          <p:nvPr/>
        </p:nvSpPr>
        <p:spPr bwMode="ltGray">
          <a:xfrm>
            <a:off x="788511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7" name="Oval 35"/>
          <p:cNvSpPr>
            <a:spLocks noChangeArrowheads="1"/>
          </p:cNvSpPr>
          <p:nvPr/>
        </p:nvSpPr>
        <p:spPr bwMode="ltGray">
          <a:xfrm>
            <a:off x="831691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ltGray">
          <a:xfrm>
            <a:off x="874871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ltGray">
          <a:xfrm>
            <a:off x="7091363" y="47259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0" name="Oval 38"/>
          <p:cNvSpPr>
            <a:spLocks noChangeArrowheads="1"/>
          </p:cNvSpPr>
          <p:nvPr/>
        </p:nvSpPr>
        <p:spPr bwMode="ltGray">
          <a:xfrm>
            <a:off x="7524750" y="47244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1" name="Oval 39"/>
          <p:cNvSpPr>
            <a:spLocks noChangeArrowheads="1"/>
          </p:cNvSpPr>
          <p:nvPr/>
        </p:nvSpPr>
        <p:spPr bwMode="ltGray">
          <a:xfrm>
            <a:off x="709136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2" name="Oval 40"/>
          <p:cNvSpPr>
            <a:spLocks noChangeArrowheads="1"/>
          </p:cNvSpPr>
          <p:nvPr/>
        </p:nvSpPr>
        <p:spPr bwMode="ltGray">
          <a:xfrm>
            <a:off x="7523163" y="51577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3" name="Oval 41"/>
          <p:cNvSpPr>
            <a:spLocks noChangeArrowheads="1"/>
          </p:cNvSpPr>
          <p:nvPr/>
        </p:nvSpPr>
        <p:spPr bwMode="ltGray">
          <a:xfrm>
            <a:off x="709136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4" name="Oval 42"/>
          <p:cNvSpPr>
            <a:spLocks noChangeArrowheads="1"/>
          </p:cNvSpPr>
          <p:nvPr/>
        </p:nvSpPr>
        <p:spPr bwMode="ltGray">
          <a:xfrm>
            <a:off x="7523163" y="5588000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ltGray">
          <a:xfrm>
            <a:off x="709136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ltGray">
          <a:xfrm>
            <a:off x="7523163" y="60213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7" name="Oval 45"/>
          <p:cNvSpPr>
            <a:spLocks noChangeArrowheads="1"/>
          </p:cNvSpPr>
          <p:nvPr/>
        </p:nvSpPr>
        <p:spPr bwMode="ltGray">
          <a:xfrm>
            <a:off x="709136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ltGray">
          <a:xfrm>
            <a:off x="7523163" y="6453188"/>
            <a:ext cx="215900" cy="215900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3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4076700"/>
            <a:ext cx="9144000" cy="5762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100513"/>
            <a:ext cx="8534400" cy="471487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bg-BG" altLang="bg-BG" noProof="0"/>
              <a:t>Редакт. стил загл. образец</a:t>
            </a:r>
            <a:endParaRPr lang="en-US" altLang="bg-BG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5105400"/>
            <a:ext cx="7086600" cy="609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bg-BG" altLang="bg-BG" noProof="0"/>
              <a:t>Щракнете за редакция стил подзагл. обр.</a:t>
            </a:r>
            <a:endParaRPr lang="en-US" altLang="bg-BG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F36B5C-070A-4B62-8899-8223477E4C32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88072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934200" y="762000"/>
            <a:ext cx="2209800" cy="5529263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304800" y="762000"/>
            <a:ext cx="6477000" cy="5529263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B79D8D-A6BD-4389-8734-B1B570CA9280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30476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лавие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839200" cy="4873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таблица 2"/>
          <p:cNvSpPr>
            <a:spLocks noGrp="1"/>
          </p:cNvSpPr>
          <p:nvPr>
            <p:ph type="tbl" idx="1"/>
          </p:nvPr>
        </p:nvSpPr>
        <p:spPr>
          <a:xfrm>
            <a:off x="685800" y="1395413"/>
            <a:ext cx="7910513" cy="4895850"/>
          </a:xfrm>
        </p:spPr>
        <p:txBody>
          <a:bodyPr/>
          <a:lstStyle/>
          <a:p>
            <a:r>
              <a:rPr lang="bg-BG"/>
              <a:t>Щракнете върху иконата, за да добавите таблица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>
          <a:xfrm>
            <a:off x="3429000" y="6443663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7820F3BE-E304-49D7-BD1F-3C3A0ABF7A78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73609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851AA5-B600-413D-AE02-3C64B7F0E6C5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85148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53EE72-3F20-425B-9738-C3D44B8EFC49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36217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85800" y="1395413"/>
            <a:ext cx="3878263" cy="489585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716463" y="1395413"/>
            <a:ext cx="3879850" cy="489585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58CA1F-F875-4384-BBF6-525F9E0956A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54522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7097D2-E91B-4E6B-A156-5BAC183AC9B5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92168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номер на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0B81D-29D5-4AD5-97A8-DE0CCDE282A9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53945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номер на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613538-C05E-4DDE-9BB4-7986A21E24C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00917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67DC12-645A-425E-99AF-9D1ECECB03B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18746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148DE3-4634-4CF0-B2D7-A5FA23C8BB6D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03692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95413"/>
            <a:ext cx="791051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 altLang="bg-BG"/>
              <a:t>Второ ниво</a:t>
            </a:r>
          </a:p>
          <a:p>
            <a:pPr lvl="2"/>
            <a:r>
              <a:rPr lang="bg-BG" altLang="bg-BG"/>
              <a:t>Трето ниво</a:t>
            </a:r>
          </a:p>
          <a:p>
            <a:pPr lvl="3"/>
            <a:r>
              <a:rPr lang="bg-BG" altLang="bg-BG"/>
              <a:t>Четвърто ниво</a:t>
            </a:r>
          </a:p>
          <a:p>
            <a:pPr lvl="4"/>
            <a:r>
              <a:rPr lang="bg-BG" altLang="bg-BG"/>
              <a:t>Пето ниво</a:t>
            </a:r>
            <a:endParaRPr lang="en-US" alt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3663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Verdana" panose="020B0604030504040204" pitchFamily="34" charset="0"/>
              </a:defRPr>
            </a:lvl1pPr>
          </a:lstStyle>
          <a:p>
            <a:fld id="{5220D9DD-61B3-4EE2-AFB6-74F9EBCE8BD4}" type="slidenum">
              <a:rPr lang="en-US" altLang="bg-BG"/>
              <a:pPr/>
              <a:t>‹#›</a:t>
            </a:fld>
            <a:endParaRPr lang="en-US" altLang="bg-BG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765175"/>
            <a:ext cx="9144000" cy="5032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ltGray">
          <a:xfrm>
            <a:off x="0" y="893763"/>
            <a:ext cx="395288" cy="59642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304800" y="762000"/>
            <a:ext cx="88392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Редакт. стил загл. образец</a:t>
            </a:r>
            <a:endParaRPr lang="en-US" altLang="bg-BG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 rot="16200000">
            <a:off x="-1393031" y="5107782"/>
            <a:ext cx="31400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bg-BG" sz="1200" b="1">
                <a:solidFill>
                  <a:schemeClr val="bg1"/>
                </a:solidFill>
              </a:rPr>
              <a:t>company name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l.sitekreator.com/rioburgas/-v-.html" TargetMode="External"/><Relationship Id="rId2" Type="http://schemas.openxmlformats.org/officeDocument/2006/relationships/hyperlink" Target="https://www.mon.bg/bg/1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2656"/>
            <a:ext cx="9125856" cy="3672408"/>
          </a:xfrm>
          <a:effectLst>
            <a:glow rad="63500">
              <a:schemeClr val="accent3">
                <a:alpha val="40000"/>
              </a:schemeClr>
            </a:glow>
          </a:effectLst>
        </p:spPr>
        <p:txBody>
          <a:bodyPr/>
          <a:lstStyle/>
          <a:p>
            <a:r>
              <a:rPr lang="bg-BG" sz="5400" i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НАЦИОНАЛНО</a:t>
            </a:r>
            <a:br>
              <a:rPr lang="bg-BG" sz="5400" i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5400" i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ВЪНШНО  ОЦЕНЯВАНЕ</a:t>
            </a:r>
            <a:br>
              <a:rPr lang="bg-BG" sz="5400" i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5400" i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2023/20</a:t>
            </a:r>
            <a:r>
              <a:rPr lang="en-US" sz="5400" i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bg-BG" sz="5400" i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учебна година  </a:t>
            </a:r>
            <a:endParaRPr lang="en-US" altLang="bg-BG" sz="5400" i="1" dirty="0"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2450"/>
            <a:ext cx="3275856" cy="915888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 i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VII </a:t>
            </a:r>
            <a:r>
              <a:rPr lang="bg-BG" sz="4800" b="1" i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клас</a:t>
            </a:r>
            <a:endParaRPr lang="en-US" altLang="bg-BG" sz="4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 algn="just">
              <a:buClr>
                <a:srgbClr val="5A94A8"/>
              </a:buClr>
            </a:pPr>
            <a:r>
              <a:rPr lang="ru-RU" sz="2800" dirty="0">
                <a:solidFill>
                  <a:srgbClr val="FF0000"/>
                </a:solidFill>
                <a:latin typeface="Garamond" panose="02020404030301010803" pitchFamily="18" charset="0"/>
              </a:rPr>
              <a:t>УКАЗАНИЯ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преди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началото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на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изпита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:</a:t>
            </a:r>
          </a:p>
          <a:p>
            <a:pPr algn="just">
              <a:buClr>
                <a:srgbClr val="5A94A8"/>
              </a:buClr>
              <a:buFont typeface="Wingdings" panose="05000000000000000000" pitchFamily="2" charset="2"/>
              <a:buChar char="Ø"/>
            </a:pP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Получава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от квестор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изпитен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комплект и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помощни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материали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, а за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изпита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по математика – и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математическите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формули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.</a:t>
            </a:r>
          </a:p>
          <a:p>
            <a:pPr lvl="0" algn="just">
              <a:buClr>
                <a:srgbClr val="5A94A8"/>
              </a:buClr>
              <a:buFont typeface="Wingdings" panose="05000000000000000000" pitchFamily="2" charset="2"/>
              <a:buChar char="Ø"/>
            </a:pP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Изпитният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комплект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съдържа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Garamond" panose="02020404030301010803" pitchFamily="18" charset="0"/>
              </a:rPr>
              <a:t>лист с указания за работа 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прикрепена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към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него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идентификационна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бланка, лист/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листове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отговори и/или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свитък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белова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.</a:t>
            </a:r>
          </a:p>
          <a:p>
            <a:pPr lvl="0" algn="just">
              <a:buClr>
                <a:srgbClr val="5A94A8"/>
              </a:buClr>
              <a:buFont typeface="Wingdings" panose="05000000000000000000" pitchFamily="2" charset="2"/>
              <a:buChar char="Ø"/>
            </a:pP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Помощните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материали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по БЕЛ и по математика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съдържат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индивидуален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плик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изпитната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работа,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плик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част 1,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малко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пликче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идентификационната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бланка,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листове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чернова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.</a:t>
            </a:r>
          </a:p>
          <a:p>
            <a:pPr lvl="0" algn="just">
              <a:buClr>
                <a:srgbClr val="5A94A8"/>
              </a:buClr>
              <a:buFont typeface="Wingdings" panose="05000000000000000000" pitchFamily="2" charset="2"/>
              <a:buChar char="Ø"/>
            </a:pP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Помощните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материали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по чужд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език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съдържат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индивидуален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плик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изпитната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работа и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малко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пликче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</a:t>
            </a:r>
            <a:r>
              <a:rPr lang="ru-RU" sz="28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идентификационната</a:t>
            </a:r>
            <a:r>
              <a:rPr lang="ru-RU" sz="28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бланка. </a:t>
            </a:r>
          </a:p>
          <a:p>
            <a:pPr marL="0" lvl="0" indent="0" algn="just">
              <a:buClr>
                <a:srgbClr val="5A94A8"/>
              </a:buClr>
              <a:buNone/>
            </a:pPr>
            <a:endParaRPr lang="bg-BG" sz="2400" dirty="0">
              <a:solidFill>
                <a:srgbClr val="008AB9">
                  <a:lumMod val="75000"/>
                </a:srgbClr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66322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59735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solidFill>
                  <a:srgbClr val="FF0000"/>
                </a:solidFill>
              </a:rPr>
              <a:t>Указания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по </a:t>
            </a:r>
            <a:r>
              <a:rPr lang="ru-RU" sz="1800" dirty="0" err="1">
                <a:solidFill>
                  <a:schemeClr val="accent2">
                    <a:lumMod val="75000"/>
                  </a:schemeClr>
                </a:solidFill>
              </a:rPr>
              <a:t>време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 на НВО: 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800" u="sng" dirty="0">
                <a:solidFill>
                  <a:srgbClr val="C00000"/>
                </a:solidFill>
                <a:latin typeface="Garamond" panose="02020404030301010803" pitchFamily="18" charset="0"/>
              </a:rPr>
              <a:t>Не преписва 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върху изпитната си работа текста, записан на дъската от квесторите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След приключване на определеното време за работа по част 1 </a:t>
            </a:r>
            <a:r>
              <a:rPr lang="ru-RU" sz="1800" dirty="0">
                <a:solidFill>
                  <a:srgbClr val="C00000"/>
                </a:solidFill>
                <a:latin typeface="Garamond" panose="02020404030301010803" pitchFamily="18" charset="0"/>
              </a:rPr>
              <a:t>откъсва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 поставя в плик листа за отговори, след което го запечатва и го поставя на масата до себе си.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Изпълнява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точно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инструкциите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квестора.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Времето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самостоятелно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запознаване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 текста на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преразказа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/НВО БЕЛ/ се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включва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във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времетраенето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работа по част 2/.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 време на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изслушването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текста и на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самостоятелното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запознаване </a:t>
            </a:r>
            <a:r>
              <a:rPr lang="ru-RU" sz="1800" dirty="0">
                <a:solidFill>
                  <a:srgbClr val="C00000"/>
                </a:solidFill>
                <a:latin typeface="Garamond" panose="02020404030301010803" pitchFamily="18" charset="0"/>
              </a:rPr>
              <a:t>няма право да си води бележки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След приключване на определеното време за работа по част 2 поставя свитъка за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белова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по БЕЛ/по математика направо в индивидуалния плик за изпитната работа, </a:t>
            </a:r>
            <a:r>
              <a:rPr lang="ru-RU" sz="1800" u="sng" dirty="0">
                <a:solidFill>
                  <a:srgbClr val="C00000"/>
                </a:solidFill>
                <a:latin typeface="Garamond" panose="02020404030301010803" pitchFamily="18" charset="0"/>
              </a:rPr>
              <a:t>без да  го запечатва.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да работи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върху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изпитния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тест и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листовете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чернова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но отбелязва верните отговори САМО в изпитния комплект – лист за отговори и/или в свитъка за белова.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800" u="sng" dirty="0">
                <a:solidFill>
                  <a:srgbClr val="C00000"/>
                </a:solidFill>
                <a:latin typeface="Garamond" panose="02020404030301010803" pitchFamily="18" charset="0"/>
              </a:rPr>
              <a:t>Внимание!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Изпитният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тест,  математическите формули за НВО по математика и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листовете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чернова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не се поставят и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засекретяват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в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индивидуалния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плик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няма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бъдат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8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проверявани</a:t>
            </a:r>
            <a:r>
              <a:rPr lang="ru-RU" sz="18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!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да използва предоставените </a:t>
            </a:r>
            <a:r>
              <a:rPr lang="ru-RU" sz="1800" dirty="0">
                <a:solidFill>
                  <a:srgbClr val="C00000"/>
                </a:solidFill>
                <a:latin typeface="Garamond" panose="02020404030301010803" pitchFamily="18" charset="0"/>
              </a:rPr>
              <a:t>математически формули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 време на работа и </a:t>
            </a:r>
            <a:r>
              <a:rPr lang="ru-RU" sz="1800" dirty="0">
                <a:solidFill>
                  <a:srgbClr val="C00000"/>
                </a:solidFill>
                <a:latin typeface="Garamond" panose="02020404030301010803" pitchFamily="18" charset="0"/>
              </a:rPr>
              <a:t>по двете части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на НВО по математика, които се предоставят от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квесторите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преди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началото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изпита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  <a:endParaRPr lang="bg-BG" sz="1800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321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892480" cy="6857999"/>
          </a:xfrm>
        </p:spPr>
        <p:txBody>
          <a:bodyPr/>
          <a:lstStyle/>
          <a:p>
            <a:pPr marL="0" indent="0" algn="just">
              <a:buClr>
                <a:srgbClr val="5A94A8"/>
              </a:buClr>
              <a:buNone/>
            </a:pPr>
            <a:r>
              <a:rPr lang="ru-RU" sz="1600" dirty="0">
                <a:solidFill>
                  <a:srgbClr val="FF0000"/>
                </a:solidFill>
              </a:rPr>
              <a:t>Указания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по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време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на НВО: 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228600" indent="-228600" algn="just">
              <a:buClr>
                <a:srgbClr val="5A94A8"/>
              </a:buClr>
              <a:buFont typeface="+mj-lt"/>
              <a:buAutoNum type="arabicPeriod"/>
            </a:pP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Няма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право да се връща и да работи върху листа за отговори или свитъка за белова на приключила вече част. </a:t>
            </a:r>
          </a:p>
          <a:p>
            <a:pPr marL="228600" indent="-228600" algn="just">
              <a:buClr>
                <a:srgbClr val="5A94A8"/>
              </a:buClr>
              <a:buFont typeface="+mj-lt"/>
              <a:buAutoNum type="arabicPeriod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При необходимост получава допълнителни листове за чернова, като това се отбелязва от квесторите в протокола.</a:t>
            </a:r>
          </a:p>
          <a:p>
            <a:pPr marL="228600" indent="-228600" algn="just">
              <a:buClr>
                <a:srgbClr val="5A94A8"/>
              </a:buClr>
              <a:buFont typeface="+mj-lt"/>
              <a:buAutoNum type="arabicPeriod"/>
            </a:pP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Може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да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излезе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залата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след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приключване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работата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върху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първа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част и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поставянето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листа за отговори в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плика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запечатването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му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но </a:t>
            </a:r>
            <a:r>
              <a:rPr lang="ru-RU" sz="2000" dirty="0">
                <a:solidFill>
                  <a:srgbClr val="FF0000"/>
                </a:solidFill>
                <a:latin typeface="Garamond" panose="02020404030301010803" pitchFamily="18" charset="0"/>
              </a:rPr>
              <a:t>не по-рано от 60 </a:t>
            </a:r>
            <a:r>
              <a:rPr lang="ru-RU" sz="2000" dirty="0" err="1">
                <a:solidFill>
                  <a:srgbClr val="FF0000"/>
                </a:solidFill>
                <a:latin typeface="Garamond" panose="02020404030301010803" pitchFamily="18" charset="0"/>
              </a:rPr>
              <a:t>минути</a:t>
            </a:r>
            <a:r>
              <a:rPr lang="ru-RU" sz="2000" dirty="0">
                <a:solidFill>
                  <a:srgbClr val="FF0000"/>
                </a:solidFill>
                <a:latin typeface="Garamond" panose="02020404030301010803" pitchFamily="18" charset="0"/>
              </a:rPr>
              <a:t> от </a:t>
            </a:r>
            <a:r>
              <a:rPr lang="ru-RU" sz="2000" dirty="0" err="1">
                <a:solidFill>
                  <a:srgbClr val="FF0000"/>
                </a:solidFill>
                <a:latin typeface="Garamond" panose="02020404030301010803" pitchFamily="18" charset="0"/>
              </a:rPr>
              <a:t>началото</a:t>
            </a:r>
            <a:r>
              <a:rPr lang="ru-RU" sz="2000" dirty="0">
                <a:solidFill>
                  <a:srgbClr val="FF0000"/>
                </a:solidFill>
                <a:latin typeface="Garamond" panose="02020404030301010803" pitchFamily="18" charset="0"/>
              </a:rPr>
              <a:t> на  </a:t>
            </a:r>
            <a:r>
              <a:rPr lang="ru-RU" sz="2000" dirty="0" err="1">
                <a:solidFill>
                  <a:srgbClr val="FF0000"/>
                </a:solidFill>
                <a:latin typeface="Garamond" panose="02020404030301010803" pitchFamily="18" charset="0"/>
              </a:rPr>
              <a:t>първа</a:t>
            </a:r>
            <a:r>
              <a:rPr lang="ru-RU" sz="2000" dirty="0">
                <a:solidFill>
                  <a:srgbClr val="FF0000"/>
                </a:solidFill>
                <a:latin typeface="Garamond" panose="02020404030301010803" pitchFamily="18" charset="0"/>
              </a:rPr>
              <a:t> и </a:t>
            </a:r>
            <a:r>
              <a:rPr lang="ru-RU" sz="2000" dirty="0" err="1">
                <a:solidFill>
                  <a:srgbClr val="FF0000"/>
                </a:solidFill>
                <a:latin typeface="Garamond" panose="02020404030301010803" pitchFamily="18" charset="0"/>
              </a:rPr>
              <a:t>втората</a:t>
            </a:r>
            <a:r>
              <a:rPr lang="ru-RU" sz="2000" dirty="0">
                <a:solidFill>
                  <a:srgbClr val="FF0000"/>
                </a:solidFill>
                <a:latin typeface="Garamond" panose="02020404030301010803" pitchFamily="18" charset="0"/>
              </a:rPr>
              <a:t>  част. </a:t>
            </a:r>
          </a:p>
          <a:p>
            <a:pPr marL="228600" indent="-228600" algn="just">
              <a:buClr>
                <a:srgbClr val="5A94A8"/>
              </a:buClr>
              <a:buFont typeface="+mj-lt"/>
              <a:buAutoNum type="arabicPeriod"/>
            </a:pPr>
            <a:r>
              <a:rPr lang="ru-RU" sz="2000" dirty="0" err="1">
                <a:solidFill>
                  <a:srgbClr val="FF0000"/>
                </a:solidFill>
                <a:latin typeface="Garamond" panose="02020404030301010803" pitchFamily="18" charset="0"/>
              </a:rPr>
              <a:t>Отстранява</a:t>
            </a:r>
            <a:r>
              <a:rPr lang="ru-RU" sz="2000" dirty="0">
                <a:solidFill>
                  <a:srgbClr val="FF0000"/>
                </a:solidFill>
                <a:latin typeface="Garamond" panose="02020404030301010803" pitchFamily="18" charset="0"/>
              </a:rPr>
              <a:t> се от НВО и напуска сградата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на училището ученик, който: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преписва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хартиен носител;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преписва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данни, съдържащи се в технически устройства (мобилни телефони, калкулатори, таблети и др.);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преписва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работата на друг ученик;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използва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мобилен телефон или друго техническо средство за комуникация; 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изнася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извън залата изпитни материали или информация за съдържанието им. Изпитната работа на отстранения ученик не се оценява.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8. </a:t>
            </a:r>
            <a:r>
              <a:rPr lang="ru-RU" sz="2000" dirty="0">
                <a:solidFill>
                  <a:srgbClr val="FF0000"/>
                </a:solidFill>
                <a:latin typeface="Garamond" panose="02020404030301010803" pitchFamily="18" charset="0"/>
              </a:rPr>
              <a:t>Не </a:t>
            </a:r>
            <a:r>
              <a:rPr lang="ru-RU" sz="2000" dirty="0" err="1">
                <a:solidFill>
                  <a:srgbClr val="FF0000"/>
                </a:solidFill>
                <a:latin typeface="Garamond" panose="02020404030301010803" pitchFamily="18" charset="0"/>
              </a:rPr>
              <a:t>нарушава</a:t>
            </a:r>
            <a:r>
              <a:rPr lang="ru-RU" sz="20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Garamond" panose="02020404030301010803" pitchFamily="18" charset="0"/>
              </a:rPr>
              <a:t>анонимността</a:t>
            </a:r>
            <a:r>
              <a:rPr lang="ru-RU" sz="2000" dirty="0">
                <a:solidFill>
                  <a:srgbClr val="FF0000"/>
                </a:solidFill>
                <a:latin typeface="Garamond" panose="02020404030301010803" pitchFamily="18" charset="0"/>
              </a:rPr>
              <a:t> на </a:t>
            </a:r>
            <a:r>
              <a:rPr lang="ru-RU" sz="2000" dirty="0" err="1">
                <a:solidFill>
                  <a:srgbClr val="FF0000"/>
                </a:solidFill>
                <a:latin typeface="Garamond" panose="02020404030301010803" pitchFamily="18" charset="0"/>
              </a:rPr>
              <a:t>изпитната</a:t>
            </a:r>
            <a:r>
              <a:rPr lang="ru-RU" sz="2000" dirty="0">
                <a:solidFill>
                  <a:srgbClr val="FF0000"/>
                </a:solidFill>
                <a:latin typeface="Garamond" panose="02020404030301010803" pitchFamily="18" charset="0"/>
              </a:rPr>
              <a:t> работа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не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поставя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знаци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не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записва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име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или имена. Не се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оценява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изпитна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работа, за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която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е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установено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нарушаване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изискванията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анонимност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9. В случай че ученикът напусне сградата, не се допуска обратно в нея до края на изпитния ден. </a:t>
            </a:r>
          </a:p>
        </p:txBody>
      </p:sp>
    </p:spTree>
    <p:extLst>
      <p:ext uri="{BB962C8B-B14F-4D97-AF65-F5344CB8AC3E}">
        <p14:creationId xmlns:p14="http://schemas.microsoft.com/office/powerpoint/2010/main" val="3095318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892480" cy="685799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>
                <a:solidFill>
                  <a:srgbClr val="FF0000"/>
                </a:solidFill>
              </a:rPr>
              <a:t>Указания след </a:t>
            </a:r>
            <a:r>
              <a:rPr lang="ru-RU" sz="2000" dirty="0" err="1">
                <a:solidFill>
                  <a:srgbClr val="FF0000"/>
                </a:solidFill>
              </a:rPr>
              <a:t>приключване</a:t>
            </a:r>
            <a:r>
              <a:rPr lang="ru-RU" sz="2000" dirty="0">
                <a:solidFill>
                  <a:srgbClr val="FF0000"/>
                </a:solidFill>
              </a:rPr>
              <a:t> на </a:t>
            </a:r>
            <a:r>
              <a:rPr lang="ru-RU" sz="2000" dirty="0" err="1">
                <a:solidFill>
                  <a:srgbClr val="FF0000"/>
                </a:solidFill>
              </a:rPr>
              <a:t>работата</a:t>
            </a:r>
            <a:r>
              <a:rPr lang="ru-RU" sz="2000" dirty="0">
                <a:solidFill>
                  <a:srgbClr val="FF0000"/>
                </a:solidFill>
              </a:rPr>
              <a:t>: </a:t>
            </a:r>
          </a:p>
          <a:p>
            <a:pPr algn="just">
              <a:buAutoNum type="arabicPeriod"/>
            </a:pP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Когато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ученикът приключи работата си,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предава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изпитната си работа, без да напуска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работното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си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място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 под прякото наблюдение на квестора.</a:t>
            </a:r>
          </a:p>
          <a:p>
            <a:pPr algn="just"/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Предоставя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квестора за проверка и за подпис попълнената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идентификационна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бланка и я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отделя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внимателно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листа с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указанията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Поставя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идентификационна бланка в малкия плик и го залепва; </a:t>
            </a:r>
          </a:p>
          <a:p>
            <a:pPr algn="just"/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Поставя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в индивидуалния плик за изпитната работа малкия плик с идентификационната бланка, запечатаният вече плик с част 1 и свитъка за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белова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 след което залепва индивидуалния плик; в плика с индивидуалната изпитна работа следва са постави и частите от изпитния комплект (листа за отговори и/или свитъкът за белова), върху които </a:t>
            </a:r>
            <a:r>
              <a:rPr lang="ru-RU" sz="2000" dirty="0">
                <a:solidFill>
                  <a:srgbClr val="FF0000"/>
                </a:solidFill>
                <a:latin typeface="Garamond" panose="02020404030301010803" pitchFamily="18" charset="0"/>
              </a:rPr>
              <a:t>не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е работил;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3.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Предава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на квестора извън залепения плик с индивидуалната изпитна работа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изпитния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тест,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листовете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чернова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, листа с указания за работа, а на изпита по математика – и математическите формули.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4.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Подписва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се в протокола и незабавно напуска залата и сградата.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   </a:t>
            </a:r>
            <a:r>
              <a:rPr lang="ru-RU" sz="20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Неправомерно </a:t>
            </a:r>
            <a:r>
              <a:rPr lang="ru-RU" sz="20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изнесена</a:t>
            </a:r>
            <a:r>
              <a:rPr lang="ru-RU" sz="20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0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изпитна</a:t>
            </a:r>
            <a:r>
              <a:rPr lang="ru-RU" sz="20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работа от </a:t>
            </a:r>
            <a:r>
              <a:rPr lang="ru-RU" sz="20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изпитната</a:t>
            </a:r>
            <a:r>
              <a:rPr lang="ru-RU" sz="20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зала не се приема, не се </a:t>
            </a:r>
            <a:r>
              <a:rPr lang="ru-RU" sz="20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засекретява</a:t>
            </a:r>
            <a:r>
              <a:rPr lang="ru-RU" sz="20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и не се </a:t>
            </a:r>
            <a:r>
              <a:rPr lang="ru-RU" sz="2000" u="sng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оценява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bg-BG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32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968429"/>
              </p:ext>
            </p:extLst>
          </p:nvPr>
        </p:nvGraphicFramePr>
        <p:xfrm>
          <a:off x="0" y="692695"/>
          <a:ext cx="9144000" cy="606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576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513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813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Garamond" panose="02020404030301010803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800" dirty="0">
                          <a:latin typeface="Garamond" panose="02020404030301010803" pitchFamily="18" charset="0"/>
                        </a:rPr>
                        <a:t>Вид</a:t>
                      </a:r>
                      <a:r>
                        <a:rPr lang="bg-BG" sz="2800" baseline="0" dirty="0">
                          <a:latin typeface="Garamond" panose="02020404030301010803" pitchFamily="18" charset="0"/>
                        </a:rPr>
                        <a:t> дейност :</a:t>
                      </a:r>
                      <a:endParaRPr lang="en-US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800" dirty="0">
                          <a:latin typeface="Garamond" panose="02020404030301010803" pitchFamily="18" charset="0"/>
                        </a:rPr>
                        <a:t>Срок</a:t>
                      </a:r>
                      <a:endParaRPr lang="en-US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90153">
                <a:tc>
                  <a:txBody>
                    <a:bodyPr/>
                    <a:lstStyle/>
                    <a:p>
                      <a:r>
                        <a:rPr lang="bg-BG" sz="2800" b="1" dirty="0">
                          <a:latin typeface="Garamond" panose="02020404030301010803" pitchFamily="18" charset="0"/>
                        </a:rPr>
                        <a:t>1. </a:t>
                      </a:r>
                    </a:p>
                    <a:p>
                      <a:endParaRPr lang="bg-BG" sz="2800" b="1" dirty="0">
                        <a:latin typeface="Garamond" panose="02020404030301010803" pitchFamily="18" charset="0"/>
                      </a:endParaRPr>
                    </a:p>
                    <a:p>
                      <a:r>
                        <a:rPr lang="bg-BG" sz="2800" dirty="0">
                          <a:latin typeface="Garamond" panose="02020404030301010803" pitchFamily="18" charset="0"/>
                        </a:rPr>
                        <a:t>2</a:t>
                      </a:r>
                    </a:p>
                    <a:p>
                      <a:r>
                        <a:rPr lang="bg-BG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3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Подаване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на заявления за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явяване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изпит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по чужд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език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в </a:t>
                      </a:r>
                      <a:r>
                        <a:rPr lang="en-US" sz="2000" b="1" dirty="0">
                          <a:latin typeface="Garamond" panose="02020404030301010803" pitchFamily="18" charset="0"/>
                        </a:rPr>
                        <a:t>VII</a:t>
                      </a:r>
                      <a:r>
                        <a:rPr lang="bg-BG" sz="2000" b="1" dirty="0">
                          <a:latin typeface="Garamond" panose="02020404030301010803" pitchFamily="18" charset="0"/>
                        </a:rPr>
                        <a:t> клас.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latin typeface="Garamond" panose="020204040303010108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Подаване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на заявление за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насочване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към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комисия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по</a:t>
                      </a:r>
                      <a:r>
                        <a:rPr lang="ru-RU" sz="2000" b="1" baseline="0" dirty="0">
                          <a:latin typeface="Garamond" panose="02020404030301010803" pitchFamily="18" charset="0"/>
                        </a:rPr>
                        <a:t> чл. 95, ал.3 от </a:t>
                      </a:r>
                      <a:r>
                        <a:rPr lang="ru-RU" sz="2000" b="1" baseline="0" dirty="0" err="1">
                          <a:latin typeface="Garamond" panose="02020404030301010803" pitchFamily="18" charset="0"/>
                        </a:rPr>
                        <a:t>Наредба</a:t>
                      </a:r>
                      <a:r>
                        <a:rPr lang="ru-RU" sz="2000" b="1" baseline="0" dirty="0">
                          <a:latin typeface="Garamond" panose="02020404030301010803" pitchFamily="18" charset="0"/>
                        </a:rPr>
                        <a:t> № 10 от 01.09.2016 г. </a:t>
                      </a:r>
                      <a:endParaRPr lang="ru-RU" sz="2000" dirty="0">
                        <a:latin typeface="Garamond" panose="02020404030301010803" pitchFamily="18" charset="0"/>
                      </a:endParaRPr>
                    </a:p>
                    <a:p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Подаване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заявление за </a:t>
                      </a:r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полагане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изпити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01-16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февруари</a:t>
                      </a:r>
                      <a:r>
                        <a:rPr lang="ru-RU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2024 г.</a:t>
                      </a:r>
                    </a:p>
                    <a:p>
                      <a:endParaRPr lang="ru-RU" sz="2000" b="1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03 - 21 май 2024 г.</a:t>
                      </a:r>
                      <a:endParaRPr lang="ru-RU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endParaRPr lang="ru-RU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endParaRPr lang="ru-RU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21 - 31</a:t>
                      </a:r>
                      <a:r>
                        <a:rPr lang="ru-RU" sz="20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май 2024 г.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45055">
                <a:tc>
                  <a:txBody>
                    <a:bodyPr/>
                    <a:lstStyle/>
                    <a:p>
                      <a:r>
                        <a:rPr lang="bg-BG" sz="2800" b="1" dirty="0">
                          <a:latin typeface="Garamond" panose="02020404030301010803" pitchFamily="18" charset="0"/>
                        </a:rPr>
                        <a:t>4</a:t>
                      </a:r>
                    </a:p>
                    <a:p>
                      <a:endParaRPr lang="bg-BG" sz="2800" dirty="0">
                        <a:latin typeface="Garamond" panose="02020404030301010803" pitchFamily="18" charset="0"/>
                      </a:endParaRPr>
                    </a:p>
                    <a:p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Издаване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служебни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бележки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за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полагане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изпити</a:t>
                      </a:r>
                      <a:r>
                        <a:rPr lang="ru-RU" sz="2000" b="1" baseline="0" dirty="0">
                          <a:latin typeface="Garamond" panose="02020404030301010803" pitchFamily="18" charset="0"/>
                        </a:rPr>
                        <a:t> от НВО.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Получаване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служебни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бележки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за </a:t>
                      </a:r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полагане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изпитите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sz="20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. 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17</a:t>
                      </a:r>
                      <a:r>
                        <a:rPr lang="bg-BG" sz="2000" b="1" baseline="0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юни </a:t>
                      </a:r>
                      <a:r>
                        <a:rPr lang="bg-BG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2024 г.</a:t>
                      </a:r>
                      <a:endParaRPr lang="en-US" sz="2000" b="1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83077">
                <a:tc>
                  <a:txBody>
                    <a:bodyPr/>
                    <a:lstStyle/>
                    <a:p>
                      <a:r>
                        <a:rPr lang="bg-BG" sz="2800" b="1" dirty="0">
                          <a:latin typeface="Garamond" panose="02020404030301010803" pitchFamily="18" charset="0"/>
                        </a:rPr>
                        <a:t>5</a:t>
                      </a:r>
                      <a:endParaRPr lang="en-US" sz="28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Провеждане</a:t>
                      </a:r>
                      <a:r>
                        <a:rPr lang="ru-RU" sz="2000" b="1" baseline="0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на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изпитите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от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националните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външни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оценявания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по: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Български език и литература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Чужд език/ по желание на ученика/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bg-BG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19.06.2024 г. от 09:00 </a:t>
                      </a:r>
                    </a:p>
                    <a:p>
                      <a:pPr algn="ctr"/>
                      <a:r>
                        <a:rPr lang="bg-BG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20.06.2024 г. от 09:00 </a:t>
                      </a:r>
                    </a:p>
                    <a:p>
                      <a:pPr algn="ctr"/>
                      <a:r>
                        <a:rPr lang="bg-BG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21.06.20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4 г. от 09:00 </a:t>
                      </a:r>
                      <a:endParaRPr lang="bg-BG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Правоъгълник 1"/>
          <p:cNvSpPr/>
          <p:nvPr/>
        </p:nvSpPr>
        <p:spPr>
          <a:xfrm>
            <a:off x="209956" y="-36334"/>
            <a:ext cx="89340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График</a:t>
            </a:r>
            <a:r>
              <a:rPr lang="ru-RU" sz="2000" b="1" dirty="0"/>
              <a:t> за </a:t>
            </a:r>
            <a:r>
              <a:rPr lang="ru-RU" sz="2000" b="1" dirty="0" err="1"/>
              <a:t>дейностите</a:t>
            </a:r>
            <a:r>
              <a:rPr lang="ru-RU" sz="2000" b="1" dirty="0"/>
              <a:t> по </a:t>
            </a:r>
            <a:r>
              <a:rPr lang="ru-RU" sz="2000" b="1" dirty="0" err="1"/>
              <a:t>приемането</a:t>
            </a:r>
            <a:r>
              <a:rPr lang="ru-RU" sz="2000" b="1" dirty="0"/>
              <a:t> на </a:t>
            </a:r>
            <a:r>
              <a:rPr lang="ru-RU" sz="2000" b="1" dirty="0" err="1"/>
              <a:t>ученици</a:t>
            </a:r>
            <a:r>
              <a:rPr lang="ru-RU" sz="2000" b="1" dirty="0"/>
              <a:t> в </a:t>
            </a:r>
            <a:r>
              <a:rPr lang="ru-RU" sz="2000" b="1" dirty="0" err="1"/>
              <a:t>държавни</a:t>
            </a:r>
            <a:r>
              <a:rPr lang="ru-RU" sz="2000" b="1" dirty="0"/>
              <a:t> и </a:t>
            </a:r>
            <a:r>
              <a:rPr lang="ru-RU" sz="2000" b="1" dirty="0" err="1"/>
              <a:t>общински</a:t>
            </a:r>
            <a:r>
              <a:rPr lang="ru-RU" sz="2000" b="1" dirty="0"/>
              <a:t> училища за </a:t>
            </a:r>
            <a:r>
              <a:rPr lang="ru-RU" sz="2000" b="1" dirty="0" err="1"/>
              <a:t>учебната</a:t>
            </a:r>
            <a:r>
              <a:rPr lang="ru-RU" sz="2000" b="1" dirty="0"/>
              <a:t> 2023/2024</a:t>
            </a:r>
          </a:p>
        </p:txBody>
      </p:sp>
    </p:spTree>
    <p:extLst>
      <p:ext uri="{BB962C8B-B14F-4D97-AF65-F5344CB8AC3E}">
        <p14:creationId xmlns:p14="http://schemas.microsoft.com/office/powerpoint/2010/main" val="3581067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107497"/>
              </p:ext>
            </p:extLst>
          </p:nvPr>
        </p:nvGraphicFramePr>
        <p:xfrm>
          <a:off x="0" y="1"/>
          <a:ext cx="9144000" cy="692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7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4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439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801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anose="02020404030301010803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>
                          <a:latin typeface="Garamond" panose="02020404030301010803" pitchFamily="18" charset="0"/>
                        </a:rPr>
                        <a:t>Вид</a:t>
                      </a:r>
                      <a:r>
                        <a:rPr lang="bg-BG" sz="2400" baseline="0" dirty="0">
                          <a:latin typeface="Garamond" panose="02020404030301010803" pitchFamily="18" charset="0"/>
                        </a:rPr>
                        <a:t> дейност </a:t>
                      </a:r>
                      <a:endParaRPr lang="en-US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>
                          <a:latin typeface="Garamond" panose="02020404030301010803" pitchFamily="18" charset="0"/>
                        </a:rPr>
                        <a:t>Срок</a:t>
                      </a:r>
                      <a:endParaRPr lang="en-US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9017">
                <a:tc>
                  <a:txBody>
                    <a:bodyPr/>
                    <a:lstStyle/>
                    <a:p>
                      <a:r>
                        <a:rPr lang="bg-BG" sz="2400" b="1" dirty="0">
                          <a:latin typeface="Garamond" panose="02020404030301010803" pitchFamily="18" charset="0"/>
                        </a:rPr>
                        <a:t>6.</a:t>
                      </a:r>
                      <a:endParaRPr lang="en-US" sz="24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Провеждане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изпити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по: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Изобразително изкуство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Музика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Музика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и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физическо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възпитание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и спорт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Физическо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</a:rPr>
                        <a:t>възпитание</a:t>
                      </a:r>
                      <a:r>
                        <a:rPr lang="ru-RU" sz="2000" b="1" dirty="0">
                          <a:latin typeface="Garamond" panose="02020404030301010803" pitchFamily="18" charset="0"/>
                        </a:rPr>
                        <a:t> и спорт</a:t>
                      </a:r>
                    </a:p>
                    <a:p>
                      <a:endParaRPr lang="en-US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bg-BG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24 юни 2024 </a:t>
                      </a:r>
                      <a:r>
                        <a:rPr lang="ru-RU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г.</a:t>
                      </a:r>
                    </a:p>
                    <a:p>
                      <a:pPr algn="l"/>
                      <a:r>
                        <a:rPr lang="bg-BG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25 юни 2024 </a:t>
                      </a:r>
                      <a:r>
                        <a:rPr lang="ru-RU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г.</a:t>
                      </a:r>
                    </a:p>
                    <a:p>
                      <a:pPr algn="l"/>
                      <a:r>
                        <a:rPr lang="bg-BG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25 - 26 юни 2024 г</a:t>
                      </a:r>
                      <a:r>
                        <a:rPr lang="ru-RU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ru-RU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26 – 27 </a:t>
                      </a:r>
                      <a:r>
                        <a:rPr lang="ru-RU" sz="2000" b="1" dirty="0" err="1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юни</a:t>
                      </a:r>
                      <a:r>
                        <a:rPr lang="ru-RU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2024 г.</a:t>
                      </a:r>
                    </a:p>
                    <a:p>
                      <a:pPr algn="l"/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7638"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резултатите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от НВО. </a:t>
                      </a:r>
                    </a:p>
                    <a:p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резултатите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от </a:t>
                      </a:r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изпитите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за проверка на </a:t>
                      </a:r>
                      <a:r>
                        <a:rPr lang="ru-RU" sz="20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способностите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bg-BG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02 юли 2024 г.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90845">
                <a:tc gridSpan="3">
                  <a:txBody>
                    <a:bodyPr/>
                    <a:lstStyle/>
                    <a:p>
                      <a:pPr marL="536575" marR="0" indent="-536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400" b="1" dirty="0">
                          <a:latin typeface="Garamond" panose="02020404030301010803" pitchFamily="18" charset="0"/>
                        </a:rPr>
                        <a:t>8.      До </a:t>
                      </a:r>
                      <a:r>
                        <a:rPr lang="bg-BG" sz="24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04.07.2024 г.</a:t>
                      </a:r>
                      <a:r>
                        <a:rPr lang="bg-BG" sz="2400" b="1" dirty="0">
                          <a:latin typeface="Garamond" panose="02020404030301010803" pitchFamily="18" charset="0"/>
                        </a:rPr>
                        <a:t> се записват учениците насочени от комисията по чл. 95, ал.                      3 от Наредба</a:t>
                      </a:r>
                      <a:r>
                        <a:rPr lang="bg-BG" sz="2400" b="1" baseline="0" dirty="0">
                          <a:latin typeface="Garamond" panose="02020404030301010803" pitchFamily="18" charset="0"/>
                        </a:rPr>
                        <a:t> № 10 от 01.09.2016 г.</a:t>
                      </a:r>
                      <a:endParaRPr lang="en-US" sz="24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12983"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9.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Подаване</a:t>
                      </a:r>
                      <a:r>
                        <a:rPr lang="bg-BG" sz="20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документи за участие в приема на ученици по Наредба № 10/01.09.2016 г. за организация на дейностите в училищното образование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08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10 юли 2024 г.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1536">
                <a:tc>
                  <a:txBody>
                    <a:bodyPr/>
                    <a:lstStyle/>
                    <a:p>
                      <a:r>
                        <a:rPr lang="bg-BG" sz="2400" dirty="0">
                          <a:latin typeface="Garamond" panose="02020404030301010803" pitchFamily="18" charset="0"/>
                        </a:rPr>
                        <a:t>10.</a:t>
                      </a:r>
                      <a:endParaRPr lang="en-US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g-BG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Обявяване на списъците с приетите ученици на първи етап на класиране.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bg-BG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12 юли 2024 г</a:t>
                      </a:r>
                      <a:r>
                        <a:rPr lang="bg-BG" sz="20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8357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247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16050"/>
              </p:ext>
            </p:extLst>
          </p:nvPr>
        </p:nvGraphicFramePr>
        <p:xfrm>
          <a:off x="0" y="0"/>
          <a:ext cx="9144000" cy="7012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3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728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27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983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Вид</a:t>
                      </a:r>
                      <a:r>
                        <a:rPr lang="bg-BG" sz="2400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дейност </a:t>
                      </a:r>
                      <a:endParaRPr lang="en-US" sz="24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Срок</a:t>
                      </a:r>
                      <a:endParaRPr lang="en-US" sz="24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9592">
                <a:tc>
                  <a:txBody>
                    <a:bodyPr/>
                    <a:lstStyle/>
                    <a:p>
                      <a:r>
                        <a:rPr lang="bg-BG" sz="24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11.</a:t>
                      </a:r>
                      <a:endParaRPr lang="en-US" sz="24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Записване на приетите ученици на първи етап на класиране или подаване на заявление за участие във втори етап на класиране.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15 – 17 юли 2024 г</a:t>
                      </a:r>
                      <a:r>
                        <a:rPr lang="bg-BG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12.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 на </a:t>
                      </a:r>
                      <a:r>
                        <a:rPr lang="ru-RU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резултатите</a:t>
                      </a:r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от втори етап на класиране.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bg-BG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19 юли 2024 г.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13.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Записване на </a:t>
                      </a:r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класираните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ученици на </a:t>
                      </a:r>
                      <a:r>
                        <a:rPr lang="bg-BG" sz="24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втори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етап на класиране.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22 - </a:t>
                      </a:r>
                      <a:r>
                        <a:rPr lang="bg-BG" sz="2000" b="1" dirty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24 юли 2024 г.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14.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 на </a:t>
                      </a:r>
                      <a:r>
                        <a:rPr lang="ru-RU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свободните</a:t>
                      </a:r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места за трети </a:t>
                      </a:r>
                      <a:r>
                        <a:rPr lang="ru-RU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етап</a:t>
                      </a:r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класиране.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25 юли 2024 г. 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15.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Подаване на заявления</a:t>
                      </a:r>
                      <a:r>
                        <a:rPr lang="ru-RU" sz="24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за участие в трети етап на класиране.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26 и 27 юли 2024 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16.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</a:t>
                      </a:r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резултатите</a:t>
                      </a:r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от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трети </a:t>
                      </a:r>
                      <a:r>
                        <a:rPr lang="ru-RU" sz="24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етап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4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класиране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.</a:t>
                      </a:r>
                      <a:endParaRPr lang="en-US" sz="24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30 юли 2024</a:t>
                      </a: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г.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929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67414"/>
              </p:ext>
            </p:extLst>
          </p:nvPr>
        </p:nvGraphicFramePr>
        <p:xfrm>
          <a:off x="0" y="27319"/>
          <a:ext cx="9144000" cy="68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3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728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27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3956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32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Вид</a:t>
                      </a:r>
                      <a:r>
                        <a:rPr lang="bg-BG" sz="3200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дейност </a:t>
                      </a:r>
                      <a:endParaRPr lang="en-US" sz="32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Срок</a:t>
                      </a:r>
                      <a:endParaRPr lang="en-US" sz="24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5194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bg-BG" sz="24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7.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Записване</a:t>
                      </a:r>
                      <a:r>
                        <a:rPr lang="ru-RU" sz="24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4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класираните</a:t>
                      </a:r>
                      <a:r>
                        <a:rPr lang="ru-RU" sz="24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24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ученици</a:t>
                      </a:r>
                      <a:r>
                        <a:rPr lang="ru-RU" sz="24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трети </a:t>
                      </a:r>
                      <a:r>
                        <a:rPr lang="ru-RU" sz="24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етап</a:t>
                      </a:r>
                      <a:r>
                        <a:rPr lang="ru-RU" sz="24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4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класиране</a:t>
                      </a:r>
                      <a:r>
                        <a:rPr lang="ru-RU" sz="24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31 юли и 01 август 2024 г</a:t>
                      </a: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667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bg-BG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8.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4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свободните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места за </a:t>
                      </a:r>
                      <a:r>
                        <a:rPr lang="ru-RU" sz="24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четвърти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24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етап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24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класиране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02 август 2024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963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9.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b="1" dirty="0">
                          <a:latin typeface="Garamond" panose="02020404030301010803" pitchFamily="18" charset="0"/>
                        </a:rPr>
                        <a:t>Подаване на заявления за участие в четвърти етап на класиране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b="1" dirty="0">
                          <a:latin typeface="Garamond" panose="02020404030301010803" pitchFamily="18" charset="0"/>
                        </a:rPr>
                        <a:t>05 и 06 август</a:t>
                      </a:r>
                      <a:r>
                        <a:rPr lang="bg-BG" sz="1800" b="1" baseline="0" dirty="0">
                          <a:latin typeface="Garamond" panose="02020404030301010803" pitchFamily="18" charset="0"/>
                        </a:rPr>
                        <a:t> 2024 г.</a:t>
                      </a:r>
                      <a:endParaRPr lang="bg-BG" sz="18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9636">
                <a:tc>
                  <a:txBody>
                    <a:bodyPr/>
                    <a:lstStyle/>
                    <a:p>
                      <a:r>
                        <a:rPr lang="bg-BG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20.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 на резултатите</a:t>
                      </a:r>
                      <a:r>
                        <a:rPr lang="bg-BG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от четвърти етап на класиране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7 август 2024 г.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0380473"/>
                  </a:ext>
                </a:extLst>
              </a:tr>
              <a:tr h="689636">
                <a:tc>
                  <a:txBody>
                    <a:bodyPr/>
                    <a:lstStyle/>
                    <a:p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21.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Записване на класираните ученици на четвърти етап на класиране.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08-09 август 2024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3597808"/>
                  </a:ext>
                </a:extLst>
              </a:tr>
              <a:tr h="689636">
                <a:tc>
                  <a:txBody>
                    <a:bodyPr/>
                    <a:lstStyle/>
                    <a:p>
                      <a:r>
                        <a:rPr lang="bg-BG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22.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Обявяване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на свободните места след четвърти етап на класиране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12 август 2024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5929053"/>
                  </a:ext>
                </a:extLst>
              </a:tr>
              <a:tr h="1576311">
                <a:tc>
                  <a:txBody>
                    <a:bodyPr/>
                    <a:lstStyle/>
                    <a:p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23.</a:t>
                      </a:r>
                    </a:p>
                    <a:p>
                      <a:endParaRPr lang="bg-BG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  <a:p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24.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Попълване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свободните места след </a:t>
                      </a:r>
                      <a:r>
                        <a:rPr lang="ru-RU" sz="18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четвъртия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8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етап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baseline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Утвърждаване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</a:t>
                      </a:r>
                      <a:r>
                        <a:rPr lang="ru-RU" sz="18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реализирания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8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държавен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план-прием от </a:t>
                      </a:r>
                      <a:r>
                        <a:rPr lang="ru-RU" sz="1800" b="1" baseline="0" dirty="0" err="1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началника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на РУО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Определя се от директора след 12 август 2024 г., но не по-късно от 11.09.2024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До 14.09.2024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2183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780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лавие 4"/>
          <p:cNvSpPr>
            <a:spLocks noGrp="1"/>
          </p:cNvSpPr>
          <p:nvPr>
            <p:ph type="subTitle" idx="4294967295"/>
          </p:nvPr>
        </p:nvSpPr>
        <p:spPr>
          <a:xfrm>
            <a:off x="539552" y="1204068"/>
            <a:ext cx="8424936" cy="5537300"/>
          </a:xfrm>
        </p:spPr>
        <p:txBody>
          <a:bodyPr/>
          <a:lstStyle/>
          <a:p>
            <a:pPr marL="0" indent="0" algn="l">
              <a:buClr>
                <a:schemeClr val="bg1"/>
              </a:buClr>
              <a:buSzPct val="100000"/>
              <a:buNone/>
            </a:pPr>
            <a:r>
              <a:rPr lang="bg-BG" altLang="bg-BG" i="1" dirty="0">
                <a:solidFill>
                  <a:schemeClr val="accent1">
                    <a:lumMod val="75000"/>
                  </a:schemeClr>
                </a:solidFill>
              </a:rPr>
              <a:t>МОН външно оценяване:</a:t>
            </a:r>
          </a:p>
          <a:p>
            <a:pPr marL="0" indent="0">
              <a:buClr>
                <a:schemeClr val="bg1"/>
              </a:buClr>
              <a:buSzPct val="100000"/>
              <a:buNone/>
            </a:pPr>
            <a:r>
              <a:rPr lang="en-US" altLang="bg-BG" i="1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https://www.mon.bg/bg/1</a:t>
            </a:r>
            <a:endParaRPr lang="en-US" altLang="bg-BG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Clr>
                <a:schemeClr val="bg1"/>
              </a:buClr>
              <a:buSzPct val="100000"/>
              <a:buNone/>
            </a:pPr>
            <a:endParaRPr lang="ru-RU" altLang="bg-BG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Clr>
                <a:schemeClr val="bg1"/>
              </a:buClr>
              <a:buSzPct val="100000"/>
              <a:buNone/>
            </a:pPr>
            <a:r>
              <a:rPr lang="ru-RU" altLang="bg-BG" i="1" dirty="0">
                <a:solidFill>
                  <a:schemeClr val="accent1">
                    <a:lumMod val="75000"/>
                  </a:schemeClr>
                </a:solidFill>
              </a:rPr>
              <a:t>РУО Бургас:</a:t>
            </a:r>
            <a:endParaRPr lang="bg-BG" altLang="bg-BG" sz="2800" dirty="0">
              <a:latin typeface="Franklin Gothic Book" panose="020B0503020102020204" pitchFamily="34" charset="0"/>
              <a:hlinkClick r:id="rId3"/>
            </a:endParaRPr>
          </a:p>
          <a:p>
            <a:pPr marL="0" indent="0">
              <a:buNone/>
            </a:pPr>
            <a:r>
              <a:rPr lang="en-US" altLang="bg-BG" sz="2800" dirty="0">
                <a:latin typeface="Franklin Gothic Book" panose="020B0503020102020204" pitchFamily="34" charset="0"/>
                <a:hlinkClick r:id="rId3"/>
              </a:rPr>
              <a:t>https://fl.sitekreator.com/rioburgas/-v-.</a:t>
            </a:r>
            <a:r>
              <a:rPr lang="en-US" altLang="bg-BG" sz="2800" dirty="0" smtClean="0">
                <a:latin typeface="Franklin Gothic Book" panose="020B0503020102020204" pitchFamily="34" charset="0"/>
                <a:hlinkClick r:id="rId3"/>
              </a:rPr>
              <a:t>html</a:t>
            </a:r>
            <a:endParaRPr lang="bg-BG" altLang="bg-BG" sz="28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bg-BG" sz="2800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bg-BG" sz="2800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bg-BG" sz="28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 </a:t>
            </a:r>
            <a:r>
              <a:rPr lang="bg-BG" sz="2800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 </a:t>
            </a:r>
            <a:r>
              <a:rPr lang="bg-BG" sz="2400" dirty="0" smtClean="0">
                <a:solidFill>
                  <a:srgbClr val="FF0000"/>
                </a:solidFill>
              </a:rPr>
              <a:t>Сайт </a:t>
            </a:r>
            <a:r>
              <a:rPr lang="bg-BG" sz="2400" dirty="0">
                <a:solidFill>
                  <a:srgbClr val="FF0000"/>
                </a:solidFill>
              </a:rPr>
              <a:t>на ОУ </a:t>
            </a:r>
            <a:r>
              <a:rPr lang="bg-BG" sz="2400" dirty="0" smtClean="0">
                <a:solidFill>
                  <a:srgbClr val="FF0000"/>
                </a:solidFill>
              </a:rPr>
              <a:t>„</a:t>
            </a:r>
            <a:r>
              <a:rPr lang="bg-BG" sz="2400" dirty="0" smtClean="0">
                <a:solidFill>
                  <a:srgbClr val="FF0000"/>
                </a:solidFill>
              </a:rPr>
              <a:t>Пейо </a:t>
            </a:r>
            <a:r>
              <a:rPr lang="bg-BG" sz="2400" dirty="0" err="1" smtClean="0">
                <a:solidFill>
                  <a:srgbClr val="FF0000"/>
                </a:solidFill>
              </a:rPr>
              <a:t>Крачолов</a:t>
            </a:r>
            <a:r>
              <a:rPr lang="bg-BG" sz="2400" dirty="0" smtClean="0">
                <a:solidFill>
                  <a:srgbClr val="FF0000"/>
                </a:solidFill>
              </a:rPr>
              <a:t>  Яворов“ </a:t>
            </a:r>
            <a:r>
              <a:rPr lang="bg-BG" sz="2400" dirty="0" smtClean="0">
                <a:solidFill>
                  <a:srgbClr val="FF0000"/>
                </a:solidFill>
              </a:rPr>
              <a:t>гр.Бургас</a:t>
            </a:r>
            <a:endParaRPr lang="bg-BG" sz="2400" dirty="0">
              <a:solidFill>
                <a:srgbClr val="FF0000"/>
              </a:solidFill>
            </a:endParaRPr>
          </a:p>
        </p:txBody>
      </p:sp>
      <p:sp>
        <p:nvSpPr>
          <p:cNvPr id="6" name="Правоъгълник 5"/>
          <p:cNvSpPr/>
          <p:nvPr/>
        </p:nvSpPr>
        <p:spPr>
          <a:xfrm>
            <a:off x="1747498" y="620688"/>
            <a:ext cx="564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bg-BG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ПОЛЕЗНИ ВРЪЗКИ </a:t>
            </a:r>
          </a:p>
        </p:txBody>
      </p:sp>
      <p:sp>
        <p:nvSpPr>
          <p:cNvPr id="7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6820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white">
          <a:xfrm>
            <a:off x="1835696" y="1412776"/>
            <a:ext cx="472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bg-BG" altLang="bg-BG" sz="3200" b="1" dirty="0">
                <a:solidFill>
                  <a:schemeClr val="accent2">
                    <a:lumMod val="75000"/>
                  </a:schemeClr>
                </a:solidFill>
              </a:rPr>
              <a:t>НВО – 20</a:t>
            </a:r>
            <a:r>
              <a:rPr lang="en-US" altLang="bg-BG" sz="32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bg-BG" altLang="bg-BG" sz="3200" b="1" dirty="0">
                <a:solidFill>
                  <a:schemeClr val="accent2">
                    <a:lumMod val="75000"/>
                  </a:schemeClr>
                </a:solidFill>
              </a:rPr>
              <a:t>4 г.</a:t>
            </a:r>
            <a:endParaRPr lang="en-US" altLang="bg-BG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8070" name="WordArt 6"/>
          <p:cNvSpPr>
            <a:spLocks noChangeArrowheads="1" noChangeShapeType="1" noTextEdit="1"/>
          </p:cNvSpPr>
          <p:nvPr/>
        </p:nvSpPr>
        <p:spPr bwMode="gray">
          <a:xfrm>
            <a:off x="1547664" y="2636912"/>
            <a:ext cx="6047482" cy="12236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bg-BG" sz="1400" b="1" i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УСПЕХ!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8720"/>
            <a:ext cx="9144000" cy="720079"/>
          </a:xfrm>
        </p:spPr>
        <p:txBody>
          <a:bodyPr/>
          <a:lstStyle/>
          <a:p>
            <a:r>
              <a:rPr lang="bg-BG" sz="3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bg-BG" sz="3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bg-BG" sz="3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 на външното оценяване в </a:t>
            </a:r>
            <a:r>
              <a:rPr lang="en-US" sz="3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 </a:t>
            </a:r>
            <a:r>
              <a:rPr lang="bg-BG" sz="3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</a:t>
            </a:r>
            <a:r>
              <a:rPr lang="bg-BG" sz="3400" dirty="0">
                <a:solidFill>
                  <a:schemeClr val="tx1"/>
                </a:solidFill>
              </a:rPr>
              <a:t/>
            </a:r>
            <a:br>
              <a:rPr lang="bg-BG" sz="3400" dirty="0">
                <a:solidFill>
                  <a:schemeClr val="tx1"/>
                </a:solidFill>
              </a:rPr>
            </a:br>
            <a:endParaRPr lang="en-US" altLang="bg-BG" sz="3400" dirty="0">
              <a:solidFill>
                <a:schemeClr val="tx1"/>
              </a:solidFill>
            </a:endParaRPr>
          </a:p>
        </p:txBody>
      </p:sp>
      <p:pic>
        <p:nvPicPr>
          <p:cNvPr id="24" name="Picture 4" descr="C:\Documents and Settings\Rosica\Desktop\2012НВО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133872" cy="123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988840"/>
            <a:ext cx="81186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200" b="1" dirty="0">
                <a:latin typeface="Garamond" pitchFamily="18" charset="0"/>
              </a:rPr>
              <a:t>	Националното външно оценяване на учениците в </a:t>
            </a:r>
            <a:r>
              <a:rPr lang="en-US" sz="3200" b="1" dirty="0">
                <a:latin typeface="Garamond" pitchFamily="18" charset="0"/>
              </a:rPr>
              <a:t>VII</a:t>
            </a:r>
            <a:r>
              <a:rPr lang="bg-BG" sz="3200" b="1" dirty="0">
                <a:latin typeface="Garamond" pitchFamily="18" charset="0"/>
              </a:rPr>
              <a:t>-ми клас се осъществява чрез писмени изпитвания за установяване постигането на очакваните резултати от обучението, определени с учебните програми по български език и литература и математика.</a:t>
            </a:r>
            <a:endParaRPr lang="en-US" sz="3200" b="1" dirty="0">
              <a:latin typeface="Garamond" pitchFamily="18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3132856" y="1052736"/>
            <a:ext cx="8892480" cy="6857999"/>
          </a:xfrm>
        </p:spPr>
        <p:txBody>
          <a:bodyPr/>
          <a:lstStyle/>
          <a:p>
            <a:pPr lvl="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9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5896467" y="3260978"/>
            <a:ext cx="2848796" cy="268544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bg-BG" altLang="bg-BG">
              <a:latin typeface="Verdana" panose="020B0604030504040204" pitchFamily="34" charset="0"/>
            </a:endParaRP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360834" y="3262918"/>
            <a:ext cx="2961456" cy="268544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bg-BG" altLang="bg-BG">
              <a:latin typeface="Verdana" panose="020B0604030504040204" pitchFamily="34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60834" y="3356992"/>
            <a:ext cx="294372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bg-BG" altLang="bg-BG" sz="2800" b="1" dirty="0">
                <a:solidFill>
                  <a:srgbClr val="000000"/>
                </a:solidFill>
                <a:latin typeface="+mn-lt"/>
              </a:rPr>
              <a:t>БЪЛГАРСКИ ЕЗИК И ЛИТЕРАТУРА</a:t>
            </a:r>
          </a:p>
          <a:p>
            <a:pPr algn="ctr" eaLnBrk="0" hangingPunct="0"/>
            <a:r>
              <a:rPr lang="bg-BG" altLang="bg-BG" sz="2800" b="1" dirty="0">
                <a:solidFill>
                  <a:srgbClr val="FF0000"/>
                </a:solidFill>
                <a:latin typeface="+mn-lt"/>
              </a:rPr>
              <a:t>19 ЮНИ 20</a:t>
            </a:r>
            <a:r>
              <a:rPr lang="en-US" altLang="bg-BG" sz="2800" b="1" dirty="0">
                <a:solidFill>
                  <a:srgbClr val="FF0000"/>
                </a:solidFill>
                <a:latin typeface="+mn-lt"/>
              </a:rPr>
              <a:t>2</a:t>
            </a:r>
            <a:r>
              <a:rPr lang="bg-BG" altLang="bg-BG" sz="2800" b="1" dirty="0">
                <a:solidFill>
                  <a:srgbClr val="FF0000"/>
                </a:solidFill>
                <a:latin typeface="+mn-lt"/>
              </a:rPr>
              <a:t>4 г.</a:t>
            </a:r>
          </a:p>
          <a:p>
            <a:pPr algn="ctr" eaLnBrk="0" hangingPunct="0"/>
            <a:r>
              <a:rPr lang="en-US" altLang="bg-BG" sz="2800" b="1" dirty="0">
                <a:latin typeface="+mn-lt"/>
              </a:rPr>
              <a:t>(</a:t>
            </a:r>
            <a:r>
              <a:rPr lang="bg-BG" altLang="bg-BG" sz="2800" b="1" dirty="0">
                <a:latin typeface="+mn-lt"/>
              </a:rPr>
              <a:t>сряда</a:t>
            </a:r>
            <a:r>
              <a:rPr lang="en-US" altLang="bg-BG" sz="2800" b="1" dirty="0">
                <a:latin typeface="+mn-lt"/>
              </a:rPr>
              <a:t>)</a:t>
            </a:r>
            <a:endParaRPr lang="bg-BG" altLang="bg-BG" sz="2800" b="1" dirty="0">
              <a:latin typeface="+mn-lt"/>
            </a:endParaRPr>
          </a:p>
          <a:p>
            <a:pPr algn="ctr" eaLnBrk="0" hangingPunct="0"/>
            <a:r>
              <a:rPr lang="bg-BG" altLang="bg-BG" sz="2800" b="1" dirty="0">
                <a:solidFill>
                  <a:srgbClr val="FF0000"/>
                </a:solidFill>
                <a:latin typeface="+mn-lt"/>
              </a:rPr>
              <a:t>ОТ 9 ЧАСА </a:t>
            </a:r>
            <a:endParaRPr lang="en-US" altLang="bg-B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3243382" y="3004869"/>
            <a:ext cx="957520" cy="136960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endParaRPr lang="bg-BG"/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5370057" y="3046465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endParaRPr lang="bg-BG">
              <a:solidFill>
                <a:srgbClr val="3399FF"/>
              </a:solidFill>
            </a:endParaRPr>
          </a:p>
        </p:txBody>
      </p: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3132827" y="603995"/>
            <a:ext cx="3252192" cy="2612119"/>
            <a:chOff x="1997" y="1314"/>
            <a:chExt cx="1889" cy="1009"/>
          </a:xfrm>
        </p:grpSpPr>
        <p:grpSp>
          <p:nvGrpSpPr>
            <p:cNvPr id="7169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g-BG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g-BG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g-BG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bg-BG"/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353198" y="986734"/>
            <a:ext cx="278220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bg-BG" altLang="bg-BG" sz="3000" b="1" dirty="0">
                <a:solidFill>
                  <a:srgbClr val="C00000"/>
                </a:solidFill>
                <a:latin typeface="+mj-lt"/>
              </a:rPr>
              <a:t>ДАТИ НА </a:t>
            </a:r>
          </a:p>
          <a:p>
            <a:pPr algn="ctr" eaLnBrk="0" hangingPunct="0"/>
            <a:r>
              <a:rPr lang="bg-BG" altLang="bg-BG" sz="3000" b="1" dirty="0">
                <a:solidFill>
                  <a:srgbClr val="C00000"/>
                </a:solidFill>
                <a:latin typeface="+mj-lt"/>
              </a:rPr>
              <a:t>ИЗПИТИТЕ</a:t>
            </a:r>
          </a:p>
          <a:p>
            <a:pPr algn="ctr" eaLnBrk="0" hangingPunct="0"/>
            <a:r>
              <a:rPr lang="bg-BG" altLang="bg-BG" sz="3000" b="1" dirty="0">
                <a:solidFill>
                  <a:srgbClr val="C00000"/>
                </a:solidFill>
                <a:latin typeface="+mj-lt"/>
              </a:rPr>
              <a:t>7 клас</a:t>
            </a:r>
            <a:endParaRPr lang="en-US" altLang="bg-BG" sz="3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5905643" y="3480315"/>
            <a:ext cx="276326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bg-BG" altLang="bg-BG" sz="2800" b="1" dirty="0">
                <a:solidFill>
                  <a:srgbClr val="000000"/>
                </a:solidFill>
                <a:latin typeface="+mn-lt"/>
              </a:rPr>
              <a:t>МАТЕМАТИКА</a:t>
            </a:r>
          </a:p>
          <a:p>
            <a:pPr algn="ctr" eaLnBrk="0" hangingPunct="0"/>
            <a:endParaRPr lang="bg-BG" altLang="bg-BG" sz="2800" b="1" dirty="0">
              <a:solidFill>
                <a:srgbClr val="000000"/>
              </a:solidFill>
              <a:latin typeface="+mn-lt"/>
            </a:endParaRPr>
          </a:p>
          <a:p>
            <a:pPr algn="ctr" eaLnBrk="0" hangingPunct="0"/>
            <a:r>
              <a:rPr lang="bg-BG" altLang="bg-BG" sz="2800" b="1" dirty="0">
                <a:solidFill>
                  <a:srgbClr val="FF0000"/>
                </a:solidFill>
                <a:latin typeface="+mn-lt"/>
              </a:rPr>
              <a:t>21 ЮНИ 20</a:t>
            </a:r>
            <a:r>
              <a:rPr lang="en-US" altLang="bg-BG" sz="2800" b="1" dirty="0">
                <a:solidFill>
                  <a:srgbClr val="FF0000"/>
                </a:solidFill>
                <a:latin typeface="+mn-lt"/>
              </a:rPr>
              <a:t>2</a:t>
            </a:r>
            <a:r>
              <a:rPr lang="bg-BG" altLang="bg-BG" sz="2800" b="1" dirty="0">
                <a:solidFill>
                  <a:srgbClr val="FF0000"/>
                </a:solidFill>
                <a:latin typeface="+mn-lt"/>
              </a:rPr>
              <a:t>4 г.</a:t>
            </a:r>
            <a:endParaRPr lang="en-US" altLang="bg-BG" sz="2800" b="1" dirty="0">
              <a:solidFill>
                <a:srgbClr val="FF0000"/>
              </a:solidFill>
              <a:latin typeface="+mn-lt"/>
            </a:endParaRPr>
          </a:p>
          <a:p>
            <a:pPr algn="ctr" eaLnBrk="0" hangingPunct="0"/>
            <a:r>
              <a:rPr lang="en-US" altLang="bg-BG" sz="2800" b="1" dirty="0">
                <a:latin typeface="+mn-lt"/>
              </a:rPr>
              <a:t>(</a:t>
            </a:r>
            <a:r>
              <a:rPr lang="bg-BG" altLang="bg-BG" sz="2800" b="1" dirty="0">
                <a:latin typeface="+mn-lt"/>
              </a:rPr>
              <a:t>петък</a:t>
            </a:r>
            <a:r>
              <a:rPr lang="en-US" altLang="bg-BG" sz="2800" b="1" dirty="0">
                <a:latin typeface="+mn-lt"/>
              </a:rPr>
              <a:t>)</a:t>
            </a:r>
            <a:endParaRPr lang="bg-BG" altLang="bg-BG" sz="2800" b="1" dirty="0">
              <a:latin typeface="+mn-lt"/>
            </a:endParaRPr>
          </a:p>
          <a:p>
            <a:pPr algn="ctr" eaLnBrk="0" hangingPunct="0"/>
            <a:r>
              <a:rPr lang="bg-BG" altLang="bg-BG" sz="2800" b="1" dirty="0">
                <a:solidFill>
                  <a:srgbClr val="FF0000"/>
                </a:solidFill>
                <a:latin typeface="+mn-lt"/>
              </a:rPr>
              <a:t>ОТ 9 ЧАСА</a:t>
            </a:r>
            <a:endParaRPr lang="en-US" altLang="bg-BG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91583" y="116632"/>
            <a:ext cx="8839200" cy="487363"/>
          </a:xfrm>
        </p:spPr>
        <p:txBody>
          <a:bodyPr/>
          <a:lstStyle/>
          <a:p>
            <a:r>
              <a:rPr lang="bg-BG" dirty="0"/>
              <a:t>НВО – 2024 г.</a:t>
            </a:r>
          </a:p>
        </p:txBody>
      </p:sp>
      <p:sp>
        <p:nvSpPr>
          <p:cNvPr id="20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C12DD8C7-15BE-45AE-B2E0-F481CA1F1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НВО 2024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38A46BBF-6EFC-46B3-BB6E-D65908169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2000"/>
            <a:ext cx="7910513" cy="5529263"/>
          </a:xfrm>
        </p:spPr>
        <p:txBody>
          <a:bodyPr/>
          <a:lstStyle/>
          <a:p>
            <a:pPr algn="ctr"/>
            <a:r>
              <a:rPr lang="bg-BG" sz="3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ДАТА НА ИЗПИТА ПО ЧУЖД ЕЗИК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(</a:t>
            </a:r>
            <a:r>
              <a:rPr lang="bg-BG" sz="3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ПО ЖЕЛАНИЕ НА УЧЕНИКА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)</a:t>
            </a:r>
            <a:endParaRPr lang="bg-BG" sz="36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bg-BG" sz="36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bg-BG" sz="3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20 ЮНИ 2024 г.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(</a:t>
            </a:r>
            <a:r>
              <a:rPr lang="bg-BG" sz="3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сряда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)</a:t>
            </a:r>
            <a:r>
              <a:rPr lang="bg-BG" sz="3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от 9 ч.</a:t>
            </a:r>
          </a:p>
          <a:p>
            <a:pPr marL="0" indent="0" algn="ctr">
              <a:buNone/>
            </a:pPr>
            <a:endParaRPr lang="bg-BG" sz="36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bg-BG" sz="3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Времетраене: 60 мин. </a:t>
            </a:r>
          </a:p>
        </p:txBody>
      </p:sp>
    </p:spTree>
    <p:extLst>
      <p:ext uri="{BB962C8B-B14F-4D97-AF65-F5344CB8AC3E}">
        <p14:creationId xmlns:p14="http://schemas.microsoft.com/office/powerpoint/2010/main" val="1052073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887" y="799361"/>
            <a:ext cx="8839200" cy="487363"/>
          </a:xfrm>
        </p:spPr>
        <p:txBody>
          <a:bodyPr/>
          <a:lstStyle/>
          <a:p>
            <a:r>
              <a:rPr lang="bg-BG" altLang="bg-BG" dirty="0"/>
              <a:t>ВРЕМЕТРАЕНЕ НА ИЗПИТИТЕ</a:t>
            </a:r>
            <a:endParaRPr lang="en-US" altLang="bg-BG" dirty="0"/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551472" y="388047"/>
            <a:ext cx="8136903" cy="3569674"/>
            <a:chOff x="912" y="1140"/>
            <a:chExt cx="3984" cy="1032"/>
          </a:xfrm>
        </p:grpSpPr>
        <p:sp>
          <p:nvSpPr>
            <p:cNvPr id="95236" name="AutoShape 4"/>
            <p:cNvSpPr>
              <a:spLocks noChangeArrowheads="1"/>
            </p:cNvSpPr>
            <p:nvPr/>
          </p:nvSpPr>
          <p:spPr bwMode="gray">
            <a:xfrm>
              <a:off x="912" y="1140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bg-BG"/>
            </a:p>
          </p:txBody>
        </p:sp>
        <p:grpSp>
          <p:nvGrpSpPr>
            <p:cNvPr id="95237" name="Group 5"/>
            <p:cNvGrpSpPr>
              <a:grpSpLocks/>
            </p:cNvGrpSpPr>
            <p:nvPr/>
          </p:nvGrpSpPr>
          <p:grpSpPr bwMode="auto">
            <a:xfrm>
              <a:off x="999" y="1140"/>
              <a:ext cx="1583" cy="1032"/>
              <a:chOff x="999" y="1140"/>
              <a:chExt cx="1583" cy="1032"/>
            </a:xfrm>
          </p:grpSpPr>
          <p:sp>
            <p:nvSpPr>
              <p:cNvPr id="95238" name="AutoShape 6"/>
              <p:cNvSpPr>
                <a:spLocks noChangeArrowheads="1"/>
              </p:cNvSpPr>
              <p:nvPr/>
            </p:nvSpPr>
            <p:spPr bwMode="gray">
              <a:xfrm>
                <a:off x="999" y="1274"/>
                <a:ext cx="15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95239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5240" name="Text Box 8"/>
              <p:cNvSpPr txBox="1">
                <a:spLocks noChangeArrowheads="1"/>
              </p:cNvSpPr>
              <p:nvPr/>
            </p:nvSpPr>
            <p:spPr bwMode="gray">
              <a:xfrm>
                <a:off x="1033" y="1264"/>
                <a:ext cx="1549" cy="9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bg-BG" altLang="bg-BG" sz="3200" b="1" dirty="0">
                    <a:solidFill>
                      <a:srgbClr val="FF0000"/>
                    </a:solidFill>
                    <a:effectLst>
                      <a:glow rad="63500">
                        <a:schemeClr val="accent3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C0C0C0"/>
                      </a:outerShdw>
                    </a:effectLst>
                  </a:rPr>
                  <a:t>БЪЛГАРСКИ </a:t>
                </a:r>
              </a:p>
              <a:p>
                <a:pPr algn="ctr" eaLnBrk="0" hangingPunct="0"/>
                <a:r>
                  <a:rPr lang="bg-BG" altLang="bg-BG" sz="3200" b="1" dirty="0">
                    <a:solidFill>
                      <a:srgbClr val="FF0000"/>
                    </a:solidFill>
                    <a:effectLst>
                      <a:glow rad="63500">
                        <a:schemeClr val="accent3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C0C0C0"/>
                      </a:outerShdw>
                    </a:effectLst>
                  </a:rPr>
                  <a:t>ЕЗИК И </a:t>
                </a:r>
              </a:p>
              <a:p>
                <a:pPr algn="ctr" eaLnBrk="0" hangingPunct="0"/>
                <a:r>
                  <a:rPr lang="bg-BG" altLang="bg-BG" sz="3200" b="1" dirty="0">
                    <a:solidFill>
                      <a:srgbClr val="FF0000"/>
                    </a:solidFill>
                    <a:effectLst>
                      <a:glow rad="63500">
                        <a:schemeClr val="accent3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C0C0C0"/>
                      </a:outerShdw>
                    </a:effectLst>
                  </a:rPr>
                  <a:t>ЛИТЕРАТУРА</a:t>
                </a:r>
              </a:p>
              <a:p>
                <a:pPr algn="ctr" eaLnBrk="0" hangingPunct="0"/>
                <a:r>
                  <a:rPr lang="bg-BG" altLang="bg-BG" sz="3200" b="1" dirty="0">
                    <a:solidFill>
                      <a:srgbClr val="FF0000"/>
                    </a:solidFill>
                  </a:rPr>
                  <a:t>165 мин.</a:t>
                </a:r>
              </a:p>
              <a:p>
                <a:pPr algn="ctr" eaLnBrk="0" hangingPunct="0"/>
                <a:endParaRPr lang="en-US" altLang="bg-BG" sz="3200" b="1" dirty="0">
                  <a:solidFill>
                    <a:srgbClr val="FF0000"/>
                  </a:solidFill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5241" name="Text Box 9"/>
            <p:cNvSpPr txBox="1">
              <a:spLocks noChangeArrowheads="1"/>
            </p:cNvSpPr>
            <p:nvPr/>
          </p:nvSpPr>
          <p:spPr bwMode="gray">
            <a:xfrm>
              <a:off x="2632" y="1228"/>
              <a:ext cx="2233" cy="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514350" indent="-514350" eaLnBrk="1" hangingPunct="1">
                <a:lnSpc>
                  <a:spcPct val="70000"/>
                </a:lnSpc>
              </a:pPr>
              <a:r>
                <a:rPr lang="bg-BG" altLang="bg-BG" sz="2800" b="1" dirty="0">
                  <a:latin typeface="Garamond" panose="02020404030301010803" pitchFamily="18" charset="0"/>
                </a:rPr>
                <a:t>Част </a:t>
              </a:r>
              <a:r>
                <a:rPr lang="en-US" altLang="bg-BG" sz="2800" b="1" dirty="0">
                  <a:latin typeface="Garamond" panose="02020404030301010803" pitchFamily="18" charset="0"/>
                </a:rPr>
                <a:t>I </a:t>
              </a:r>
              <a:r>
                <a:rPr lang="bg-BG" altLang="bg-BG" sz="2800" b="1" dirty="0">
                  <a:latin typeface="Garamond" panose="02020404030301010803" pitchFamily="18" charset="0"/>
                </a:rPr>
                <a:t>– 75 мин., част </a:t>
              </a:r>
              <a:r>
                <a:rPr lang="en-US" altLang="bg-BG" sz="2800" b="1" dirty="0">
                  <a:latin typeface="Garamond" panose="02020404030301010803" pitchFamily="18" charset="0"/>
                </a:rPr>
                <a:t>II</a:t>
              </a:r>
              <a:r>
                <a:rPr lang="bg-BG" altLang="bg-BG" sz="2800" b="1" dirty="0">
                  <a:latin typeface="Garamond" panose="02020404030301010803" pitchFamily="18" charset="0"/>
                </a:rPr>
                <a:t> – 90 мин. </a:t>
              </a:r>
              <a:r>
                <a:rPr lang="en-US" altLang="bg-BG" sz="2800" b="1" dirty="0">
                  <a:latin typeface="Garamond" panose="02020404030301010803" pitchFamily="18" charset="0"/>
                </a:rPr>
                <a:t>(</a:t>
              </a:r>
              <a:r>
                <a:rPr lang="bg-BG" altLang="bg-BG" sz="2800" b="1" dirty="0">
                  <a:latin typeface="Garamond" panose="02020404030301010803" pitchFamily="18" charset="0"/>
                </a:rPr>
                <a:t>без да се включва времето за четене на текста от учителя</a:t>
              </a:r>
              <a:r>
                <a:rPr lang="en-US" altLang="bg-BG" sz="2800" b="1" dirty="0">
                  <a:latin typeface="Garamond" panose="02020404030301010803" pitchFamily="18" charset="0"/>
                </a:rPr>
                <a:t>)</a:t>
              </a:r>
              <a:r>
                <a:rPr lang="bg-BG" altLang="bg-BG" sz="2800" b="1" dirty="0">
                  <a:latin typeface="Garamond" panose="02020404030301010803" pitchFamily="18" charset="0"/>
                </a:rPr>
                <a:t>, за учениците със СОП е до 50 минути над определеното време</a:t>
              </a:r>
            </a:p>
          </p:txBody>
        </p:sp>
      </p:grpSp>
      <p:grpSp>
        <p:nvGrpSpPr>
          <p:cNvPr id="95242" name="Group 10"/>
          <p:cNvGrpSpPr>
            <a:grpSpLocks/>
          </p:cNvGrpSpPr>
          <p:nvPr/>
        </p:nvGrpSpPr>
        <p:grpSpPr bwMode="auto">
          <a:xfrm>
            <a:off x="367871" y="3736346"/>
            <a:ext cx="8257190" cy="2661021"/>
            <a:chOff x="912" y="2016"/>
            <a:chExt cx="3984" cy="912"/>
          </a:xfrm>
        </p:grpSpPr>
        <p:sp>
          <p:nvSpPr>
            <p:cNvPr id="9524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bg-BG"/>
            </a:p>
          </p:txBody>
        </p:sp>
        <p:grpSp>
          <p:nvGrpSpPr>
            <p:cNvPr id="95244" name="Group 12"/>
            <p:cNvGrpSpPr>
              <a:grpSpLocks/>
            </p:cNvGrpSpPr>
            <p:nvPr/>
          </p:nvGrpSpPr>
          <p:grpSpPr bwMode="auto">
            <a:xfrm>
              <a:off x="999" y="2100"/>
              <a:ext cx="1542" cy="764"/>
              <a:chOff x="999" y="2100"/>
              <a:chExt cx="1542" cy="764"/>
            </a:xfrm>
          </p:grpSpPr>
          <p:sp>
            <p:nvSpPr>
              <p:cNvPr id="9524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1542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95246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5247" name="Text Box 15"/>
              <p:cNvSpPr txBox="1">
                <a:spLocks noChangeArrowheads="1"/>
              </p:cNvSpPr>
              <p:nvPr/>
            </p:nvSpPr>
            <p:spPr bwMode="gray">
              <a:xfrm>
                <a:off x="1039" y="2326"/>
                <a:ext cx="1465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bg-BG" altLang="bg-BG" sz="3200" b="1" dirty="0">
                    <a:solidFill>
                      <a:srgbClr val="FF0000"/>
                    </a:solidFill>
                    <a:effectLst>
                      <a:glow rad="63500">
                        <a:schemeClr val="accent3">
                          <a:satMod val="175000"/>
                          <a:alpha val="40000"/>
                        </a:schemeClr>
                      </a:glow>
                      <a:outerShdw blurRad="38100" dist="38100" dir="2700000" algn="tl">
                        <a:srgbClr val="C0C0C0"/>
                      </a:outerShdw>
                    </a:effectLst>
                  </a:rPr>
                  <a:t>МАТЕМАТИКА</a:t>
                </a:r>
              </a:p>
              <a:p>
                <a:pPr algn="ctr" eaLnBrk="0" hangingPunct="0"/>
                <a:r>
                  <a:rPr lang="bg-BG" altLang="bg-BG" sz="3200" b="1" dirty="0">
                    <a:solidFill>
                      <a:srgbClr val="FF0000"/>
                    </a:solidFill>
                  </a:rPr>
                  <a:t>165 мин.</a:t>
                </a:r>
              </a:p>
              <a:p>
                <a:pPr algn="ctr" eaLnBrk="0" hangingPunct="0"/>
                <a:endParaRPr lang="en-US" altLang="bg-BG" sz="3200" b="1" dirty="0">
                  <a:solidFill>
                    <a:srgbClr val="FF0000"/>
                  </a:solidFill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5248" name="Text Box 16"/>
            <p:cNvSpPr txBox="1">
              <a:spLocks noChangeArrowheads="1"/>
            </p:cNvSpPr>
            <p:nvPr/>
          </p:nvSpPr>
          <p:spPr bwMode="gray">
            <a:xfrm>
              <a:off x="2638" y="2162"/>
              <a:ext cx="2115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514350" indent="-514350" eaLnBrk="1" hangingPunct="1">
                <a:lnSpc>
                  <a:spcPct val="70000"/>
                </a:lnSpc>
              </a:pPr>
              <a:r>
                <a:rPr lang="bg-BG" altLang="bg-BG" sz="3200" b="1" dirty="0">
                  <a:latin typeface="Garamond" panose="02020404030301010803" pitchFamily="18" charset="0"/>
                </a:rPr>
                <a:t>Част </a:t>
              </a:r>
              <a:r>
                <a:rPr lang="en-US" altLang="bg-BG" sz="3200" b="1" dirty="0">
                  <a:latin typeface="Garamond" panose="02020404030301010803" pitchFamily="18" charset="0"/>
                </a:rPr>
                <a:t>I </a:t>
              </a:r>
              <a:r>
                <a:rPr lang="bg-BG" altLang="bg-BG" sz="3200" b="1" dirty="0">
                  <a:latin typeface="Garamond" panose="02020404030301010803" pitchFamily="18" charset="0"/>
                </a:rPr>
                <a:t>– 75 мин., част </a:t>
              </a:r>
              <a:r>
                <a:rPr lang="en-US" altLang="bg-BG" sz="3200" b="1" dirty="0">
                  <a:latin typeface="Garamond" panose="02020404030301010803" pitchFamily="18" charset="0"/>
                </a:rPr>
                <a:t>II</a:t>
              </a:r>
              <a:r>
                <a:rPr lang="bg-BG" altLang="bg-BG" sz="3200" b="1" dirty="0">
                  <a:latin typeface="Garamond" panose="02020404030301010803" pitchFamily="18" charset="0"/>
                </a:rPr>
                <a:t> – 90 мин., </a:t>
              </a:r>
            </a:p>
            <a:p>
              <a:pPr marL="514350" indent="-514350" eaLnBrk="1" hangingPunct="1">
                <a:lnSpc>
                  <a:spcPct val="70000"/>
                </a:lnSpc>
                <a:buFont typeface="Arial" panose="020B0604020202020204" pitchFamily="34" charset="0"/>
                <a:buChar char="•"/>
              </a:pPr>
              <a:r>
                <a:rPr lang="bg-BG" altLang="bg-BG" sz="3200" b="1" dirty="0">
                  <a:latin typeface="Garamond" panose="02020404030301010803" pitchFamily="18" charset="0"/>
                </a:rPr>
                <a:t>за учениците със СОП е до 50 минути над определеното време</a:t>
              </a:r>
            </a:p>
          </p:txBody>
        </p:sp>
      </p:grpSp>
      <p:sp>
        <p:nvSpPr>
          <p:cNvPr id="18" name="Flowchart: Process 2"/>
          <p:cNvSpPr/>
          <p:nvPr/>
        </p:nvSpPr>
        <p:spPr>
          <a:xfrm>
            <a:off x="0" y="5373216"/>
            <a:ext cx="381744" cy="1441180"/>
          </a:xfrm>
          <a:prstGeom prst="flowChartProcess">
            <a:avLst/>
          </a:prstGeom>
          <a:solidFill>
            <a:srgbClr val="3B8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Български език и литература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5800" y="762000"/>
            <a:ext cx="7910513" cy="5529263"/>
          </a:xfrm>
        </p:spPr>
        <p:txBody>
          <a:bodyPr/>
          <a:lstStyle/>
          <a:p>
            <a:pPr algn="just"/>
            <a:r>
              <a:rPr lang="bg-BG" dirty="0">
                <a:solidFill>
                  <a:schemeClr val="tx1"/>
                </a:solidFill>
                <a:latin typeface="Garamond" pitchFamily="18" charset="0"/>
                <a:ea typeface="Ebrima" panose="02000000000000000000" pitchFamily="2" charset="0"/>
                <a:cs typeface="Ebrima" panose="02000000000000000000" pitchFamily="2" charset="0"/>
              </a:rPr>
              <a:t>Видове задачи - БЕЛ: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18 задачи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със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структуриран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отговор с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четири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възможности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за отговор, от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които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само </a:t>
            </a:r>
            <a:r>
              <a:rPr lang="bg-BG" dirty="0">
                <a:solidFill>
                  <a:schemeClr val="tx1"/>
                </a:solidFill>
                <a:latin typeface="Garamond" pitchFamily="18" charset="0"/>
              </a:rPr>
              <a:t>един е правилен;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6 задачи с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кратък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свободен отговор;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1 задача с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разширен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свободен отговор;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1 задача за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създаване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на текст.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Максимален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брой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точки от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изпита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е 100 т.</a:t>
            </a:r>
            <a:endParaRPr lang="en-US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8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Математика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762001"/>
            <a:ext cx="8640960" cy="594956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bg-BG" dirty="0">
                <a:solidFill>
                  <a:schemeClr val="tx1"/>
                </a:solidFill>
                <a:latin typeface="Garamond" pitchFamily="18" charset="0"/>
              </a:rPr>
              <a:t>Видове задачи - Математика:</a:t>
            </a:r>
          </a:p>
          <a:p>
            <a:pPr>
              <a:spcBef>
                <a:spcPts val="0"/>
              </a:spcBef>
            </a:pPr>
            <a:endParaRPr lang="bg-BG" dirty="0">
              <a:solidFill>
                <a:schemeClr val="tx1"/>
              </a:solidFill>
              <a:latin typeface="Garamond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20 задачи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със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структуриран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отговор с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четири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възможности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за отговор, от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които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само един е правилен;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3 задачи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със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свободен отговор -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учениците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трябва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да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опишат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и да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аргументират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изпълнението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на определена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математическа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задача с аналитико-синтетичен характер.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Максимален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брой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точки от </a:t>
            </a:r>
            <a:r>
              <a:rPr lang="ru-RU" dirty="0" err="1">
                <a:solidFill>
                  <a:schemeClr val="tx1"/>
                </a:solidFill>
                <a:latin typeface="Garamond" pitchFamily="18" charset="0"/>
              </a:rPr>
              <a:t>изпита</a:t>
            </a:r>
            <a:r>
              <a:rPr lang="ru-RU" dirty="0">
                <a:solidFill>
                  <a:schemeClr val="tx1"/>
                </a:solidFill>
                <a:latin typeface="Garamond" pitchFamily="18" charset="0"/>
              </a:rPr>
              <a:t> е 100 т.</a:t>
            </a:r>
          </a:p>
          <a:p>
            <a:pPr marL="0" indent="0">
              <a:buNone/>
            </a:pPr>
            <a:endParaRPr lang="en-US" sz="3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7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Чужд език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8839200" cy="674136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err="1">
                <a:solidFill>
                  <a:schemeClr val="tx1"/>
                </a:solidFill>
                <a:latin typeface="Garamond" panose="02020404030301010803" pitchFamily="18" charset="0"/>
              </a:rPr>
              <a:t>Видове</a:t>
            </a:r>
            <a:r>
              <a:rPr lang="ru-RU" sz="2800" dirty="0">
                <a:solidFill>
                  <a:schemeClr val="tx1"/>
                </a:solidFill>
                <a:latin typeface="Garamond" panose="02020404030301010803" pitchFamily="18" charset="0"/>
              </a:rPr>
              <a:t> задачи - ЧУЖД </a:t>
            </a:r>
            <a:r>
              <a:rPr lang="ru-RU" sz="2800" dirty="0" err="1">
                <a:solidFill>
                  <a:schemeClr val="tx1"/>
                </a:solidFill>
                <a:latin typeface="Garamond" panose="02020404030301010803" pitchFamily="18" charset="0"/>
              </a:rPr>
              <a:t>език</a:t>
            </a:r>
            <a:r>
              <a:rPr lang="ru-RU" sz="2800" dirty="0">
                <a:solidFill>
                  <a:schemeClr val="tx1"/>
                </a:solidFill>
                <a:latin typeface="Garamond" panose="02020404030301010803" pitchFamily="18" charset="0"/>
              </a:rPr>
              <a:t>: 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Компонентът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СЛУШАНЕ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съдържа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общо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10 задачи с избираем отговор.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Максималното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време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тяхното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е 20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минути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Компонентът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състои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от три части. 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Компонентът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ЧЕТЕНЕ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съдържа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общо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10 задачи, от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7 задачи с избираем отговор и 3 задачи с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кратък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свободен отговор.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Максималното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време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тяхното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е 20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минути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Компонентът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ПИСАНЕ се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състои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една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задача за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създаване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писмен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текст. За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изпълнението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ѝ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ученикът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трябва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следва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предоставените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указания и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изходния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текст.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Максималното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време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тази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задача е 20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минути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Максималният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брой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точки от </a:t>
            </a:r>
            <a:r>
              <a:rPr lang="ru-RU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изпита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 е 100 т.</a:t>
            </a:r>
            <a:endParaRPr lang="bg-BG" sz="24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604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Инструкция за учениците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marL="0" indent="0" algn="just">
              <a:buNone/>
            </a:pPr>
            <a:r>
              <a:rPr lang="bg-BG" sz="2400" dirty="0">
                <a:solidFill>
                  <a:srgbClr val="FF0000"/>
                </a:solidFill>
                <a:latin typeface="Garamond" panose="02020404030301010803" pitchFamily="18" charset="0"/>
              </a:rPr>
              <a:t>УКАЗАНИЯ</a:t>
            </a:r>
            <a:r>
              <a:rPr lang="bg-BG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преди започване на НВО: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Явява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се в сградата на училището не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по-късно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>
                <a:solidFill>
                  <a:srgbClr val="C00000"/>
                </a:solidFill>
                <a:latin typeface="Garamond" panose="02020404030301010803" pitchFamily="18" charset="0"/>
              </a:rPr>
              <a:t>8,30 часа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Носи документ за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самоличност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(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ученическа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лична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карта/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ученическа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книжка/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задграничен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паспорт)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Заема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определеното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му работно място, обозначено с етикет с неговото име  не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по-късно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 от 8,45 часа.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Носи и ползва химикалка, която </a:t>
            </a:r>
            <a:r>
              <a:rPr lang="ru-RU" sz="2400" u="sng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пише с </a:t>
            </a:r>
            <a:r>
              <a:rPr lang="ru-RU" sz="2400" u="sng" dirty="0">
                <a:solidFill>
                  <a:srgbClr val="C00000"/>
                </a:solidFill>
                <a:latin typeface="Garamond" panose="02020404030301010803" pitchFamily="18" charset="0"/>
              </a:rPr>
              <a:t>черен цвят</a:t>
            </a:r>
            <a:r>
              <a:rPr lang="ru-RU" sz="2400" dirty="0">
                <a:solidFill>
                  <a:srgbClr val="C00000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молив и гума, а за изпита по математика – и линия, пергел,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триъгълник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Изслушва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инструктаж,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съдържащ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изискванията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анонимност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изпитната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работа, и се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подписва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в протокол от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лявата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страна на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името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си.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rgbClr val="C00000"/>
                </a:solidFill>
                <a:latin typeface="Garamond" panose="02020404030301010803" pitchFamily="18" charset="0"/>
              </a:rPr>
              <a:t>Изключва</a:t>
            </a:r>
            <a:r>
              <a:rPr lang="ru-RU" sz="2400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Garamond" panose="02020404030301010803" pitchFamily="18" charset="0"/>
              </a:rPr>
              <a:t>изцяло</a:t>
            </a:r>
            <a:r>
              <a:rPr lang="ru-RU" sz="2400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технически средства за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комуникация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/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електронни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устройства и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ги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предава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на квестор.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Запознава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се с </a:t>
            </a:r>
            <a:r>
              <a:rPr lang="ru-RU" sz="2400" dirty="0" err="1">
                <a:solidFill>
                  <a:srgbClr val="C00000"/>
                </a:solidFill>
                <a:latin typeface="Garamond" panose="02020404030301010803" pitchFamily="18" charset="0"/>
              </a:rPr>
              <a:t>указанията</a:t>
            </a:r>
            <a:r>
              <a:rPr lang="ru-RU" sz="2400" dirty="0">
                <a:solidFill>
                  <a:srgbClr val="C00000"/>
                </a:solidFill>
                <a:latin typeface="Garamond" panose="02020404030301010803" pitchFamily="18" charset="0"/>
              </a:rPr>
              <a:t> за работа с </a:t>
            </a:r>
            <a:r>
              <a:rPr lang="ru-RU" sz="2400" dirty="0" err="1">
                <a:solidFill>
                  <a:srgbClr val="C00000"/>
                </a:solidFill>
                <a:latin typeface="Garamond" panose="02020404030301010803" pitchFamily="18" charset="0"/>
              </a:rPr>
              <a:t>изпитния</a:t>
            </a:r>
            <a:r>
              <a:rPr lang="ru-RU" sz="2400" dirty="0">
                <a:solidFill>
                  <a:srgbClr val="C00000"/>
                </a:solidFill>
                <a:latin typeface="Garamond" panose="02020404030301010803" pitchFamily="18" charset="0"/>
              </a:rPr>
              <a:t> материал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. </a:t>
            </a:r>
          </a:p>
          <a:p>
            <a:pPr lvl="0" algn="just">
              <a:buClr>
                <a:srgbClr val="5A94A8"/>
              </a:buCl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Попълва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четливо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идентификационната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си бланка, </a:t>
            </a:r>
            <a:r>
              <a:rPr lang="ru-RU" sz="2400" dirty="0" err="1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подписва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 я, </a:t>
            </a:r>
            <a:r>
              <a:rPr lang="ru-RU" sz="2400" u="sng" dirty="0">
                <a:solidFill>
                  <a:srgbClr val="C00000"/>
                </a:solidFill>
                <a:latin typeface="Garamond" panose="02020404030301010803" pitchFamily="18" charset="0"/>
              </a:rPr>
              <a:t>без да я </a:t>
            </a:r>
            <a:r>
              <a:rPr lang="ru-RU" sz="2400" u="sng" dirty="0" err="1">
                <a:solidFill>
                  <a:srgbClr val="C00000"/>
                </a:solidFill>
                <a:latin typeface="Garamond" panose="02020404030301010803" pitchFamily="18" charset="0"/>
              </a:rPr>
              <a:t>отделя</a:t>
            </a:r>
            <a:r>
              <a:rPr lang="ru-RU" sz="2400" u="sng" dirty="0">
                <a:solidFill>
                  <a:srgbClr val="C00000"/>
                </a:solidFill>
                <a:latin typeface="Garamond" panose="02020404030301010803" pitchFamily="18" charset="0"/>
              </a:rPr>
              <a:t> от листа</a:t>
            </a:r>
            <a:r>
              <a:rPr lang="ru-RU" sz="2400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>
                <a:solidFill>
                  <a:srgbClr val="008AB9">
                    <a:lumMod val="75000"/>
                  </a:srgbClr>
                </a:solidFill>
                <a:latin typeface="Garamond" panose="02020404030301010803" pitchFamily="18" charset="0"/>
              </a:rPr>
              <a:t>с указания за работа.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rgbClr val="008AB9">
                  <a:lumMod val="75000"/>
                </a:srgb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16829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3">
      <a:dk1>
        <a:srgbClr val="000000"/>
      </a:dk1>
      <a:lt1>
        <a:srgbClr val="FFFFFF"/>
      </a:lt1>
      <a:dk2>
        <a:srgbClr val="000066"/>
      </a:dk2>
      <a:lt2>
        <a:srgbClr val="B2B2B2"/>
      </a:lt2>
      <a:accent1>
        <a:srgbClr val="3B8DDF"/>
      </a:accent1>
      <a:accent2>
        <a:srgbClr val="0099CC"/>
      </a:accent2>
      <a:accent3>
        <a:srgbClr val="FFFFFF"/>
      </a:accent3>
      <a:accent4>
        <a:srgbClr val="000000"/>
      </a:accent4>
      <a:accent5>
        <a:srgbClr val="AFC5EC"/>
      </a:accent5>
      <a:accent6>
        <a:srgbClr val="008AB9"/>
      </a:accent6>
      <a:hlink>
        <a:srgbClr val="5A94A8"/>
      </a:hlink>
      <a:folHlink>
        <a:srgbClr val="6666F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000000"/>
        </a:dk1>
        <a:lt1>
          <a:srgbClr val="FFFFFF"/>
        </a:lt1>
        <a:dk2>
          <a:srgbClr val="000066"/>
        </a:dk2>
        <a:lt2>
          <a:srgbClr val="B2B2B2"/>
        </a:lt2>
        <a:accent1>
          <a:srgbClr val="6AB897"/>
        </a:accent1>
        <a:accent2>
          <a:srgbClr val="FF7C80"/>
        </a:accent2>
        <a:accent3>
          <a:srgbClr val="FFFFFF"/>
        </a:accent3>
        <a:accent4>
          <a:srgbClr val="000000"/>
        </a:accent4>
        <a:accent5>
          <a:srgbClr val="B9D8C9"/>
        </a:accent5>
        <a:accent6>
          <a:srgbClr val="E77073"/>
        </a:accent6>
        <a:hlink>
          <a:srgbClr val="5A94A8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4069EC"/>
        </a:dk2>
        <a:lt2>
          <a:srgbClr val="B2B2B2"/>
        </a:lt2>
        <a:accent1>
          <a:srgbClr val="8DA75F"/>
        </a:accent1>
        <a:accent2>
          <a:srgbClr val="CCCC00"/>
        </a:accent2>
        <a:accent3>
          <a:srgbClr val="FFFFFF"/>
        </a:accent3>
        <a:accent4>
          <a:srgbClr val="000056"/>
        </a:accent4>
        <a:accent5>
          <a:srgbClr val="C5D0B6"/>
        </a:accent5>
        <a:accent6>
          <a:srgbClr val="B9B900"/>
        </a:accent6>
        <a:hlink>
          <a:srgbClr val="3B5AB1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000066"/>
        </a:dk2>
        <a:lt2>
          <a:srgbClr val="B2B2B2"/>
        </a:lt2>
        <a:accent1>
          <a:srgbClr val="3B8DDF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AFC5EC"/>
        </a:accent5>
        <a:accent6>
          <a:srgbClr val="008AB9"/>
        </a:accent6>
        <a:hlink>
          <a:srgbClr val="5A94A8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cdb2004c004l</Template>
  <TotalTime>2305</TotalTime>
  <Words>1862</Words>
  <Application>Microsoft Office PowerPoint</Application>
  <PresentationFormat>Презентация на цял екран (4:3)</PresentationFormat>
  <Paragraphs>210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20</vt:i4>
      </vt:variant>
    </vt:vector>
  </HeadingPairs>
  <TitlesOfParts>
    <vt:vector size="21" baseType="lpstr">
      <vt:lpstr>sample</vt:lpstr>
      <vt:lpstr>НАЦИОНАЛНО  ВЪНШНО  ОЦЕНЯВАНЕ  2023/2024 учебна година  </vt:lpstr>
      <vt:lpstr> Цел на външното оценяване в VII клас </vt:lpstr>
      <vt:lpstr>НВО – 2024 г.</vt:lpstr>
      <vt:lpstr>НВО 2024</vt:lpstr>
      <vt:lpstr>ВРЕМЕТРАЕНЕ НА ИЗПИТИТЕ</vt:lpstr>
      <vt:lpstr>Български език и литература</vt:lpstr>
      <vt:lpstr>Математика</vt:lpstr>
      <vt:lpstr>Чужд език</vt:lpstr>
      <vt:lpstr>Инструкция за учениците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>Guilddesign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НАЦИОНАЛНО  ВЪНШНО ОЦЕНЯВАНЕ  2016 г.</dc:title>
  <dc:creator>Елена Кирилова</dc:creator>
  <cp:lastModifiedBy>Windows User</cp:lastModifiedBy>
  <cp:revision>334</cp:revision>
  <cp:lastPrinted>2016-04-15T12:37:22Z</cp:lastPrinted>
  <dcterms:created xsi:type="dcterms:W3CDTF">2016-04-07T13:41:33Z</dcterms:created>
  <dcterms:modified xsi:type="dcterms:W3CDTF">2024-05-21T07:29:47Z</dcterms:modified>
</cp:coreProperties>
</file>