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323" r:id="rId3"/>
    <p:sldId id="307" r:id="rId4"/>
    <p:sldId id="293" r:id="rId5"/>
    <p:sldId id="308" r:id="rId6"/>
    <p:sldId id="309" r:id="rId7"/>
    <p:sldId id="310" r:id="rId8"/>
    <p:sldId id="294" r:id="rId9"/>
    <p:sldId id="311" r:id="rId10"/>
    <p:sldId id="312" r:id="rId11"/>
    <p:sldId id="315" r:id="rId12"/>
    <p:sldId id="32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5632-BFB3-4974-957E-47554FA604D3}" type="datetimeFigureOut">
              <a:rPr lang="bg-BG" smtClean="0"/>
              <a:t>3.6.2025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A58D-0D61-49B9-ACFC-F865B1D5780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7978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6000"/>
    </mc:Choice>
    <mc:Fallback xmlns="">
      <p:transition spd="slow" advClick="0" advTm="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5632-BFB3-4974-957E-47554FA604D3}" type="datetimeFigureOut">
              <a:rPr lang="bg-BG" smtClean="0"/>
              <a:t>3.6.2025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A58D-0D61-49B9-ACFC-F865B1D5780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0690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6000"/>
    </mc:Choice>
    <mc:Fallback xmlns="">
      <p:transition spd="slow" advClick="0" advTm="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5632-BFB3-4974-957E-47554FA604D3}" type="datetimeFigureOut">
              <a:rPr lang="bg-BG" smtClean="0"/>
              <a:t>3.6.2025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A58D-0D61-49B9-ACFC-F865B1D5780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6214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6000"/>
    </mc:Choice>
    <mc:Fallback xmlns="">
      <p:transition spd="slow" advClick="0" advTm="6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5632-BFB3-4974-957E-47554FA604D3}" type="datetimeFigureOut">
              <a:rPr lang="bg-BG" smtClean="0"/>
              <a:t>3.6.2025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A58D-0D61-49B9-ACFC-F865B1D57801}" type="slidenum">
              <a:rPr lang="bg-BG" smtClean="0"/>
              <a:t>‹#›</a:t>
            </a:fld>
            <a:endParaRPr lang="bg-BG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577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6000"/>
    </mc:Choice>
    <mc:Fallback xmlns="">
      <p:transition spd="slow" advClick="0" advTm="6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5632-BFB3-4974-957E-47554FA604D3}" type="datetimeFigureOut">
              <a:rPr lang="bg-BG" smtClean="0"/>
              <a:t>3.6.2025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A58D-0D61-49B9-ACFC-F865B1D5780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5754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6000"/>
    </mc:Choice>
    <mc:Fallback xmlns="">
      <p:transition spd="slow" advClick="0" advTm="6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5632-BFB3-4974-957E-47554FA604D3}" type="datetimeFigureOut">
              <a:rPr lang="bg-BG" smtClean="0"/>
              <a:t>3.6.2025 г.</a:t>
            </a:fld>
            <a:endParaRPr lang="bg-B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A58D-0D61-49B9-ACFC-F865B1D5780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4820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6000"/>
    </mc:Choice>
    <mc:Fallback xmlns="">
      <p:transition spd="slow" advClick="0" advTm="6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 с карти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5632-BFB3-4974-957E-47554FA604D3}" type="datetimeFigureOut">
              <a:rPr lang="bg-BG" smtClean="0"/>
              <a:t>3.6.2025 г.</a:t>
            </a:fld>
            <a:endParaRPr lang="bg-B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A58D-0D61-49B9-ACFC-F865B1D5780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4421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6000"/>
    </mc:Choice>
    <mc:Fallback xmlns="">
      <p:transition spd="slow" advClick="0" advTm="6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5632-BFB3-4974-957E-47554FA604D3}" type="datetimeFigureOut">
              <a:rPr lang="bg-BG" smtClean="0"/>
              <a:t>3.6.2025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A58D-0D61-49B9-ACFC-F865B1D5780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7762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6000"/>
    </mc:Choice>
    <mc:Fallback xmlns="">
      <p:transition spd="slow" advClick="0" advTm="6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5632-BFB3-4974-957E-47554FA604D3}" type="datetimeFigureOut">
              <a:rPr lang="bg-BG" smtClean="0"/>
              <a:t>3.6.2025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A58D-0D61-49B9-ACFC-F865B1D5780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5918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6000"/>
    </mc:Choice>
    <mc:Fallback xmlns="">
      <p:transition spd="slow" advClick="0" advTm="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5632-BFB3-4974-957E-47554FA604D3}" type="datetimeFigureOut">
              <a:rPr lang="bg-BG" smtClean="0"/>
              <a:t>3.6.2025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A58D-0D61-49B9-ACFC-F865B1D5780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5815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6000"/>
    </mc:Choice>
    <mc:Fallback xmlns="">
      <p:transition spd="slow" advClick="0"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5632-BFB3-4974-957E-47554FA604D3}" type="datetimeFigureOut">
              <a:rPr lang="bg-BG" smtClean="0"/>
              <a:t>3.6.2025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A58D-0D61-49B9-ACFC-F865B1D5780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344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6000"/>
    </mc:Choice>
    <mc:Fallback xmlns="">
      <p:transition spd="slow" advClick="0" advTm="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5632-BFB3-4974-957E-47554FA604D3}" type="datetimeFigureOut">
              <a:rPr lang="bg-BG" smtClean="0"/>
              <a:t>3.6.2025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A58D-0D61-49B9-ACFC-F865B1D5780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2397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6000"/>
    </mc:Choice>
    <mc:Fallback xmlns="">
      <p:transition spd="slow" advClick="0" advTm="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5632-BFB3-4974-957E-47554FA604D3}" type="datetimeFigureOut">
              <a:rPr lang="bg-BG" smtClean="0"/>
              <a:t>3.6.2025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A58D-0D61-49B9-ACFC-F865B1D5780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0185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6000"/>
    </mc:Choice>
    <mc:Fallback xmlns="">
      <p:transition spd="slow" advClick="0" advTm="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5632-BFB3-4974-957E-47554FA604D3}" type="datetimeFigureOut">
              <a:rPr lang="bg-BG" smtClean="0"/>
              <a:t>3.6.2025 г.</a:t>
            </a:fld>
            <a:endParaRPr lang="bg-BG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A58D-0D61-49B9-ACFC-F865B1D5780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7835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6000"/>
    </mc:Choice>
    <mc:Fallback xmlns="">
      <p:transition spd="slow" advClick="0" advTm="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5632-BFB3-4974-957E-47554FA604D3}" type="datetimeFigureOut">
              <a:rPr lang="bg-BG" smtClean="0"/>
              <a:t>3.6.2025 г.</a:t>
            </a:fld>
            <a:endParaRPr lang="bg-BG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A58D-0D61-49B9-ACFC-F865B1D5780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9070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6000"/>
    </mc:Choice>
    <mc:Fallback xmlns="">
      <p:transition spd="slow" advClick="0" advTm="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5632-BFB3-4974-957E-47554FA604D3}" type="datetimeFigureOut">
              <a:rPr lang="bg-BG" smtClean="0"/>
              <a:t>3.6.2025 г.</a:t>
            </a:fld>
            <a:endParaRPr lang="bg-BG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A58D-0D61-49B9-ACFC-F865B1D5780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2837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6000"/>
    </mc:Choice>
    <mc:Fallback xmlns="">
      <p:transition spd="slow" advClick="0" advTm="6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5632-BFB3-4974-957E-47554FA604D3}" type="datetimeFigureOut">
              <a:rPr lang="bg-BG" smtClean="0"/>
              <a:t>3.6.2025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A58D-0D61-49B9-ACFC-F865B1D5780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1372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6000"/>
    </mc:Choice>
    <mc:Fallback xmlns="">
      <p:transition spd="slow" advClick="0" advTm="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0F35632-BFB3-4974-957E-47554FA604D3}" type="datetimeFigureOut">
              <a:rPr lang="bg-BG" smtClean="0"/>
              <a:t>3.6.2025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AA58D-0D61-49B9-ACFC-F865B1D5780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435103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6000"/>
    </mc:Choice>
    <mc:Fallback xmlns="">
      <p:transition spd="slow" advClick="0" advTm="6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0" y="685800"/>
            <a:ext cx="12191999" cy="1151965"/>
          </a:xfrm>
        </p:spPr>
        <p:txBody>
          <a:bodyPr>
            <a:normAutofit/>
          </a:bodyPr>
          <a:lstStyle/>
          <a:p>
            <a:pPr algn="ctr"/>
            <a:r>
              <a:rPr lang="bg-BG" sz="6000" b="1" dirty="0" smtClean="0">
                <a:solidFill>
                  <a:srgbClr val="FFFF00"/>
                </a:solidFill>
                <a:latin typeface="Ink Free" panose="03080402000500000000" pitchFamily="66" charset="0"/>
              </a:rPr>
              <a:t>Театрален клуб ,,Златното ключе“</a:t>
            </a:r>
            <a:endParaRPr lang="bg-BG" sz="6000" b="1" dirty="0">
              <a:solidFill>
                <a:srgbClr val="FFFF00"/>
              </a:solidFill>
              <a:latin typeface="Ink Free" panose="03080402000500000000" pitchFamily="66" charset="0"/>
            </a:endParaRPr>
          </a:p>
        </p:txBody>
      </p:sp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bg-BG" sz="6000" dirty="0" smtClean="0">
              <a:solidFill>
                <a:srgbClr val="FFFF00"/>
              </a:solidFill>
              <a:latin typeface="Ink Free" panose="03080402000500000000" pitchFamily="66" charset="0"/>
            </a:endParaRPr>
          </a:p>
          <a:p>
            <a:pPr marL="0" indent="0" algn="ctr">
              <a:buNone/>
            </a:pPr>
            <a:r>
              <a:rPr lang="bg-BG" sz="7200" b="1" dirty="0" smtClean="0">
                <a:solidFill>
                  <a:srgbClr val="FFFF00"/>
                </a:solidFill>
                <a:latin typeface="Ink Free" panose="03080402000500000000" pitchFamily="66" charset="0"/>
              </a:rPr>
              <a:t>„ПРОЦЕСЪТ“</a:t>
            </a:r>
            <a:endParaRPr lang="bg-BG" sz="7200" b="1" dirty="0">
              <a:solidFill>
                <a:srgbClr val="FFFF00"/>
              </a:solidFill>
              <a:latin typeface="Ink Free" panose="03080402000500000000" pitchFamily="66" charset="0"/>
            </a:endParaRPr>
          </a:p>
          <a:p>
            <a:pPr marL="0" indent="0" algn="ctr">
              <a:buNone/>
            </a:pPr>
            <a:r>
              <a:rPr lang="bg-BG" sz="6000" dirty="0" smtClean="0">
                <a:solidFill>
                  <a:srgbClr val="FFFF00"/>
                </a:solidFill>
                <a:latin typeface="Ink Free" panose="03080402000500000000" pitchFamily="66" charset="0"/>
              </a:rPr>
              <a:t>05.2025г.</a:t>
            </a:r>
            <a:endParaRPr lang="bg-BG" sz="6000" dirty="0">
              <a:solidFill>
                <a:srgbClr val="FFFF00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751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vortex dir="r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44" r="667"/>
          <a:stretch/>
        </p:blipFill>
        <p:spPr>
          <a:xfrm>
            <a:off x="1511808" y="1463040"/>
            <a:ext cx="9083040" cy="448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3458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817245"/>
            <a:ext cx="6964680" cy="5223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67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14:vortex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8800" dirty="0" smtClean="0">
                <a:solidFill>
                  <a:srgbClr val="FFFF00"/>
                </a:solidFill>
                <a:latin typeface="Ink Free" panose="03080402000500000000" pitchFamily="66" charset="0"/>
              </a:rPr>
              <a:t>ЩАСТЛИВО ЛЯТО!</a:t>
            </a:r>
            <a:endParaRPr lang="bg-BG" sz="8800" dirty="0">
              <a:solidFill>
                <a:srgbClr val="FFFF00"/>
              </a:solidFill>
              <a:latin typeface="Ink Free" panose="03080402000500000000" pitchFamily="66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pPr marL="3200400" lvl="7" indent="0" algn="r">
              <a:buNone/>
            </a:pPr>
            <a:r>
              <a:rPr lang="bg-BG" dirty="0" smtClean="0"/>
              <a:t>	</a:t>
            </a:r>
            <a:r>
              <a:rPr lang="bg-BG" sz="4400" dirty="0" smtClean="0">
                <a:solidFill>
                  <a:srgbClr val="FFFF00"/>
                </a:solidFill>
                <a:latin typeface="Ink Free" panose="03080402000500000000" pitchFamily="66" charset="0"/>
              </a:rPr>
              <a:t>	</a:t>
            </a:r>
          </a:p>
          <a:p>
            <a:pPr marL="3200400" lvl="7" indent="0" algn="r">
              <a:buNone/>
            </a:pPr>
            <a:r>
              <a:rPr lang="bg-BG" sz="4400" dirty="0" smtClean="0">
                <a:solidFill>
                  <a:srgbClr val="FFFF00"/>
                </a:solidFill>
                <a:latin typeface="Ink Free" panose="03080402000500000000" pitchFamily="66" charset="0"/>
              </a:rPr>
              <a:t>А.Б.</a:t>
            </a:r>
            <a:endParaRPr lang="bg-BG" sz="4400" dirty="0">
              <a:solidFill>
                <a:srgbClr val="FFFF00"/>
              </a:solidFill>
              <a:latin typeface="Ink Free" panose="03080402000500000000" pitchFamily="66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621" y="1583457"/>
            <a:ext cx="5320691" cy="3262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658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>
        <p14:vortex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2880" y="195072"/>
            <a:ext cx="11277600" cy="3233928"/>
          </a:xfrm>
        </p:spPr>
        <p:txBody>
          <a:bodyPr/>
          <a:lstStyle/>
          <a:p>
            <a:r>
              <a:rPr lang="bg-BG" b="1" dirty="0">
                <a:solidFill>
                  <a:srgbClr val="FFFF00"/>
                </a:solidFill>
                <a:latin typeface="Ink Free" panose="03080402000500000000" pitchFamily="66" charset="0"/>
              </a:rPr>
              <a:t>Малките актьори от Театрален клуб ,, Златното ключе“ представиха </a:t>
            </a:r>
            <a:r>
              <a:rPr lang="bg-BG" b="1" dirty="0" smtClean="0">
                <a:solidFill>
                  <a:srgbClr val="FFFF00"/>
                </a:solidFill>
                <a:latin typeface="Ink Free" panose="03080402000500000000" pitchFamily="66" charset="0"/>
              </a:rPr>
              <a:t>нов </a:t>
            </a:r>
            <a:r>
              <a:rPr lang="bg-BG" b="1" dirty="0">
                <a:solidFill>
                  <a:srgbClr val="FFFF00"/>
                </a:solidFill>
                <a:latin typeface="Ink Free" panose="03080402000500000000" pitchFamily="66" charset="0"/>
              </a:rPr>
              <a:t>прочит на приказката ,,Червената шапчица“.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sz="half" idx="2"/>
          </p:nvPr>
        </p:nvSpPr>
        <p:spPr>
          <a:xfrm>
            <a:off x="182880" y="3429000"/>
            <a:ext cx="11277600" cy="3069336"/>
          </a:xfrm>
        </p:spPr>
        <p:txBody>
          <a:bodyPr>
            <a:normAutofit fontScale="55000" lnSpcReduction="20000"/>
          </a:bodyPr>
          <a:lstStyle/>
          <a:p>
            <a:pPr algn="just"/>
            <a:endParaRPr lang="bg-BG" sz="4000" b="1" dirty="0" smtClean="0">
              <a:solidFill>
                <a:srgbClr val="FFFF00"/>
              </a:solidFill>
              <a:latin typeface="Ink Free" panose="03080402000500000000" pitchFamily="66" charset="0"/>
            </a:endParaRPr>
          </a:p>
          <a:p>
            <a:pPr algn="just"/>
            <a:endParaRPr lang="bg-BG" sz="4000" b="1" dirty="0" smtClean="0">
              <a:solidFill>
                <a:srgbClr val="FFFF00"/>
              </a:solidFill>
              <a:latin typeface="Ink Free" panose="03080402000500000000" pitchFamily="66" charset="0"/>
            </a:endParaRPr>
          </a:p>
          <a:p>
            <a:pPr algn="just"/>
            <a:r>
              <a:rPr lang="bg-BG" sz="7000" b="1" dirty="0" smtClean="0">
                <a:solidFill>
                  <a:srgbClr val="FFFF00"/>
                </a:solidFill>
                <a:latin typeface="Ink Free" panose="03080402000500000000" pitchFamily="66" charset="0"/>
              </a:rPr>
              <a:t>Децата играха от сърце и получиха заслужени аплодисменти от уважаемата публика.</a:t>
            </a:r>
          </a:p>
          <a:p>
            <a:pPr algn="just"/>
            <a:r>
              <a:rPr lang="bg-BG" sz="7000" b="1" dirty="0">
                <a:solidFill>
                  <a:srgbClr val="FFFF00"/>
                </a:solidFill>
                <a:latin typeface="Ink Free" panose="03080402000500000000" pitchFamily="66" charset="0"/>
              </a:rPr>
              <a:t>Н</a:t>
            </a:r>
            <a:r>
              <a:rPr lang="bg-BG" sz="7000" b="1" dirty="0" smtClean="0">
                <a:solidFill>
                  <a:srgbClr val="FFFF00"/>
                </a:solidFill>
                <a:latin typeface="Ink Free" panose="03080402000500000000" pitchFamily="66" charset="0"/>
              </a:rPr>
              <a:t>аш ДОБЪР помощник беше Николай Николов – актьор от БУРГАСКИЯ КУКЛЕН ТЕАТЪР.</a:t>
            </a:r>
          </a:p>
          <a:p>
            <a:pPr algn="ctr"/>
            <a:endParaRPr lang="bg-BG" sz="7000" b="1" dirty="0" smtClean="0">
              <a:solidFill>
                <a:srgbClr val="FFFF00"/>
              </a:solidFill>
              <a:latin typeface="Ink Free" panose="03080402000500000000" pitchFamily="66" charset="0"/>
            </a:endParaRPr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672381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8000">
        <p15:prstTrans prst="curtains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1" y="1680923"/>
            <a:ext cx="6786880" cy="5090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21889" cy="1400530"/>
          </a:xfrm>
        </p:spPr>
        <p:txBody>
          <a:bodyPr/>
          <a:lstStyle/>
          <a:p>
            <a:pPr algn="ctr"/>
            <a:r>
              <a:rPr lang="bg-BG" sz="4800" b="1" dirty="0" smtClean="0">
                <a:solidFill>
                  <a:srgbClr val="FFFF00"/>
                </a:solidFill>
                <a:latin typeface="Ink Free" panose="03080402000500000000" pitchFamily="66" charset="0"/>
              </a:rPr>
              <a:t>НАШАТА ПРЕКРАСНА ПУБЛИКА</a:t>
            </a:r>
            <a:endParaRPr lang="bg-BG" sz="4800" b="1" dirty="0">
              <a:solidFill>
                <a:srgbClr val="FFFF00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26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1"/>
          <a:stretch/>
        </p:blipFill>
        <p:spPr>
          <a:xfrm>
            <a:off x="3234785" y="888746"/>
            <a:ext cx="4680585" cy="5687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380"/>
            <a:ext cx="4680585" cy="6240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0-02-05-0c06c2dc6b6d278e2ff8ae8c27239592001ce337c2d90caba3cfdf4ecb99f3f6_c2bfe15fdc44d52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01090" y="3921760"/>
            <a:ext cx="4990910" cy="2811780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"/>
          <a:stretch/>
        </p:blipFill>
        <p:spPr>
          <a:xfrm>
            <a:off x="7467600" y="182880"/>
            <a:ext cx="4724400" cy="3360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28081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8000">
        <p15:prstTrans prst="curtains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63540" cy="4097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60" y="2788920"/>
            <a:ext cx="5425440" cy="406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03892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8000">
        <p15:prstTrans prst="curtains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683514" y="560832"/>
            <a:ext cx="5143500" cy="5967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77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6647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" t="30715" r="4700" b="-8473"/>
          <a:stretch/>
        </p:blipFill>
        <p:spPr>
          <a:xfrm>
            <a:off x="0" y="1182624"/>
            <a:ext cx="11643360" cy="5370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4344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2952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6000">
        <p15:prstTrans prst="curtains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" t="24534" r="-1600" b="-178"/>
          <a:stretch/>
        </p:blipFill>
        <p:spPr>
          <a:xfrm>
            <a:off x="1243584" y="841248"/>
            <a:ext cx="9144000" cy="518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0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Йон">
  <a:themeElements>
    <a:clrScheme name="Й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Й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Й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392</TotalTime>
  <Words>60</Words>
  <Application>Microsoft Office PowerPoint</Application>
  <PresentationFormat>Широк екран</PresentationFormat>
  <Paragraphs>24</Paragraphs>
  <Slides>12</Slides>
  <Notes>0</Notes>
  <HiddenSlides>0</HiddenSlides>
  <MMClips>1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Ink Free</vt:lpstr>
      <vt:lpstr>Wingdings 3</vt:lpstr>
      <vt:lpstr>Йон</vt:lpstr>
      <vt:lpstr>Театрален клуб ,,Златното ключе“</vt:lpstr>
      <vt:lpstr>Малките актьори от Театрален клуб ,, Златното ключе“ представиха нов прочит на приказката ,,Червената шапчица“.</vt:lpstr>
      <vt:lpstr>НАШАТА ПРЕКРАСНА ПУБЛИКА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ЩАСТЛИВО ЛЯТО!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ВАКАНЦИЯ, ЗДРАВЕЙ!</dc:title>
  <dc:creator>Home</dc:creator>
  <cp:lastModifiedBy>Home</cp:lastModifiedBy>
  <cp:revision>38</cp:revision>
  <dcterms:created xsi:type="dcterms:W3CDTF">2025-05-31T02:15:57Z</dcterms:created>
  <dcterms:modified xsi:type="dcterms:W3CDTF">2025-06-03T03:45:05Z</dcterms:modified>
</cp:coreProperties>
</file>