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Egyptian Slate" panose="020B0604020202020204" charset="0"/>
      <p:regular r:id="rId16"/>
    </p:embeddedFont>
    <p:embeddedFont>
      <p:font typeface="Egyptian Slate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070" y="3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EC00B-0B50-4D34-8A88-DC0C56CB20B8}" type="datetimeFigureOut">
              <a:rPr lang="bg-BG" smtClean="0"/>
              <a:t>1.11.2025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F8F95-5532-4843-9D0B-74A6E3E5575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2718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F8F95-5532-4843-9D0B-74A6E3E55759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3756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21.sv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3.sv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46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12" Type="http://schemas.openxmlformats.org/officeDocument/2006/relationships/hyperlink" Target="https://bg.wikipedia.org/wiki/%D0%9D%D1%8C%D0%BE%D0%B9%D1%81%D0%BA%D0%B8_%D0%B4%D0%BE%D0%B3%D0%BE%D0%B2%D0%BE%D1%8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1.svg"/><Relationship Id="rId5" Type="http://schemas.openxmlformats.org/officeDocument/2006/relationships/image" Target="../media/image19.jpeg"/><Relationship Id="rId10" Type="http://schemas.openxmlformats.org/officeDocument/2006/relationships/image" Target="../media/image20.png"/><Relationship Id="rId4" Type="http://schemas.openxmlformats.org/officeDocument/2006/relationships/image" Target="../media/image3.sv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10.png"/><Relationship Id="rId5" Type="http://schemas.openxmlformats.org/officeDocument/2006/relationships/image" Target="../media/image25.jpe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svg"/><Relationship Id="rId11" Type="http://schemas.openxmlformats.org/officeDocument/2006/relationships/image" Target="../media/image17.svg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-3095497" y="1582985"/>
            <a:ext cx="22873773" cy="10147637"/>
          </a:xfrm>
          <a:custGeom>
            <a:avLst/>
            <a:gdLst/>
            <a:ahLst/>
            <a:cxnLst/>
            <a:rect l="l" t="t" r="r" b="b"/>
            <a:pathLst>
              <a:path w="22873773" h="10147637">
                <a:moveTo>
                  <a:pt x="0" y="0"/>
                </a:moveTo>
                <a:lnTo>
                  <a:pt x="22873773" y="0"/>
                </a:lnTo>
                <a:lnTo>
                  <a:pt x="22873773" y="10147637"/>
                </a:lnTo>
                <a:lnTo>
                  <a:pt x="0" y="10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4987204" y="9073735"/>
            <a:ext cx="3699401" cy="3823709"/>
          </a:xfrm>
          <a:custGeom>
            <a:avLst/>
            <a:gdLst/>
            <a:ahLst/>
            <a:cxnLst/>
            <a:rect l="l" t="t" r="r" b="b"/>
            <a:pathLst>
              <a:path w="3699401" h="3823709">
                <a:moveTo>
                  <a:pt x="0" y="0"/>
                </a:moveTo>
                <a:lnTo>
                  <a:pt x="3699401" y="0"/>
                </a:lnTo>
                <a:lnTo>
                  <a:pt x="3699401" y="3823709"/>
                </a:lnTo>
                <a:lnTo>
                  <a:pt x="0" y="38237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>
            <a:off x="1772069" y="7083584"/>
            <a:ext cx="5539599" cy="5599085"/>
          </a:xfrm>
          <a:custGeom>
            <a:avLst/>
            <a:gdLst/>
            <a:ahLst/>
            <a:cxnLst/>
            <a:rect l="l" t="t" r="r" b="b"/>
            <a:pathLst>
              <a:path w="5539599" h="5599085">
                <a:moveTo>
                  <a:pt x="0" y="0"/>
                </a:moveTo>
                <a:lnTo>
                  <a:pt x="5539599" y="0"/>
                </a:lnTo>
                <a:lnTo>
                  <a:pt x="5539599" y="5599085"/>
                </a:lnTo>
                <a:lnTo>
                  <a:pt x="0" y="55990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>
            <a:off x="-3539714" y="5553818"/>
            <a:ext cx="7684125" cy="7408964"/>
          </a:xfrm>
          <a:custGeom>
            <a:avLst/>
            <a:gdLst/>
            <a:ahLst/>
            <a:cxnLst/>
            <a:rect l="l" t="t" r="r" b="b"/>
            <a:pathLst>
              <a:path w="7684125" h="7408964">
                <a:moveTo>
                  <a:pt x="0" y="0"/>
                </a:moveTo>
                <a:lnTo>
                  <a:pt x="7684125" y="0"/>
                </a:lnTo>
                <a:lnTo>
                  <a:pt x="7684125" y="7408964"/>
                </a:lnTo>
                <a:lnTo>
                  <a:pt x="0" y="74089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flipV="1">
            <a:off x="0" y="21082"/>
            <a:ext cx="6071009" cy="2446377"/>
          </a:xfrm>
          <a:custGeom>
            <a:avLst/>
            <a:gdLst/>
            <a:ahLst/>
            <a:cxnLst/>
            <a:rect l="l" t="t" r="r" b="b"/>
            <a:pathLst>
              <a:path w="6071009" h="2446377">
                <a:moveTo>
                  <a:pt x="0" y="2446377"/>
                </a:moveTo>
                <a:lnTo>
                  <a:pt x="6071009" y="2446377"/>
                </a:lnTo>
                <a:lnTo>
                  <a:pt x="6071009" y="0"/>
                </a:lnTo>
                <a:lnTo>
                  <a:pt x="0" y="0"/>
                </a:lnTo>
                <a:lnTo>
                  <a:pt x="0" y="2446377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>
            <a:off x="2460675" y="3582230"/>
            <a:ext cx="13787487" cy="6704770"/>
          </a:xfrm>
          <a:custGeom>
            <a:avLst/>
            <a:gdLst/>
            <a:ahLst/>
            <a:cxnLst/>
            <a:rect l="l" t="t" r="r" b="b"/>
            <a:pathLst>
              <a:path w="13787487" h="6704770">
                <a:moveTo>
                  <a:pt x="0" y="0"/>
                </a:moveTo>
                <a:lnTo>
                  <a:pt x="13787487" y="0"/>
                </a:lnTo>
                <a:lnTo>
                  <a:pt x="13787487" y="6704770"/>
                </a:lnTo>
                <a:lnTo>
                  <a:pt x="0" y="67047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>
            <a:off x="5843639" y="7083584"/>
            <a:ext cx="7465575" cy="2440124"/>
          </a:xfrm>
          <a:custGeom>
            <a:avLst/>
            <a:gdLst/>
            <a:ahLst/>
            <a:cxnLst/>
            <a:rect l="l" t="t" r="r" b="b"/>
            <a:pathLst>
              <a:path w="7465575" h="2440124">
                <a:moveTo>
                  <a:pt x="0" y="0"/>
                </a:moveTo>
                <a:lnTo>
                  <a:pt x="7465576" y="0"/>
                </a:lnTo>
                <a:lnTo>
                  <a:pt x="7465576" y="2440124"/>
                </a:lnTo>
                <a:lnTo>
                  <a:pt x="0" y="244012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>
            <a:off x="14718352" y="8139191"/>
            <a:ext cx="6175789" cy="6242106"/>
          </a:xfrm>
          <a:custGeom>
            <a:avLst/>
            <a:gdLst/>
            <a:ahLst/>
            <a:cxnLst/>
            <a:rect l="l" t="t" r="r" b="b"/>
            <a:pathLst>
              <a:path w="6175789" h="6242106">
                <a:moveTo>
                  <a:pt x="0" y="0"/>
                </a:moveTo>
                <a:lnTo>
                  <a:pt x="6175789" y="0"/>
                </a:lnTo>
                <a:lnTo>
                  <a:pt x="6175789" y="6242107"/>
                </a:lnTo>
                <a:lnTo>
                  <a:pt x="0" y="6242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flipH="1" flipV="1">
            <a:off x="11817509" y="7469798"/>
            <a:ext cx="7960767" cy="3207875"/>
          </a:xfrm>
          <a:custGeom>
            <a:avLst/>
            <a:gdLst/>
            <a:ahLst/>
            <a:cxnLst/>
            <a:rect l="l" t="t" r="r" b="b"/>
            <a:pathLst>
              <a:path w="7960767" h="3207875">
                <a:moveTo>
                  <a:pt x="7960767" y="3207875"/>
                </a:moveTo>
                <a:lnTo>
                  <a:pt x="0" y="3207875"/>
                </a:lnTo>
                <a:lnTo>
                  <a:pt x="0" y="0"/>
                </a:lnTo>
                <a:lnTo>
                  <a:pt x="7960767" y="0"/>
                </a:lnTo>
                <a:lnTo>
                  <a:pt x="7960767" y="320787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>
            <a:off x="10570170" y="-953388"/>
            <a:ext cx="4472717" cy="3964175"/>
          </a:xfrm>
          <a:custGeom>
            <a:avLst/>
            <a:gdLst/>
            <a:ahLst/>
            <a:cxnLst/>
            <a:rect l="l" t="t" r="r" b="b"/>
            <a:pathLst>
              <a:path w="4472717" h="3964175">
                <a:moveTo>
                  <a:pt x="0" y="0"/>
                </a:moveTo>
                <a:lnTo>
                  <a:pt x="4472717" y="0"/>
                </a:lnTo>
                <a:lnTo>
                  <a:pt x="4472717" y="3964176"/>
                </a:lnTo>
                <a:lnTo>
                  <a:pt x="0" y="39641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>
            <a:off x="13128668" y="21082"/>
            <a:ext cx="5207038" cy="3408747"/>
          </a:xfrm>
          <a:custGeom>
            <a:avLst/>
            <a:gdLst/>
            <a:ahLst/>
            <a:cxnLst/>
            <a:rect l="l" t="t" r="r" b="b"/>
            <a:pathLst>
              <a:path w="5207038" h="3408747">
                <a:moveTo>
                  <a:pt x="0" y="0"/>
                </a:moveTo>
                <a:lnTo>
                  <a:pt x="5207038" y="0"/>
                </a:lnTo>
                <a:lnTo>
                  <a:pt x="5207038" y="3408748"/>
                </a:lnTo>
                <a:lnTo>
                  <a:pt x="0" y="340874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54924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TextBox 14"/>
          <p:cNvSpPr txBox="1"/>
          <p:nvPr/>
        </p:nvSpPr>
        <p:spPr>
          <a:xfrm>
            <a:off x="8015697" y="7131514"/>
            <a:ext cx="3097783" cy="1007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1"/>
              </a:lnSpc>
            </a:pPr>
            <a:r>
              <a:rPr lang="en-US" sz="5093">
                <a:solidFill>
                  <a:srgbClr val="000000"/>
                </a:solidFill>
                <a:latin typeface="Egyptian Slate"/>
                <a:ea typeface="Egyptian Slate"/>
                <a:cs typeface="Egyptian Slate"/>
                <a:sym typeface="Egyptian Slate"/>
              </a:rPr>
              <a:t>3. “г” клас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39039" y="5731290"/>
            <a:ext cx="10430758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000000"/>
                </a:solidFill>
                <a:latin typeface="Egyptian Slate"/>
                <a:ea typeface="Egyptian Slate"/>
                <a:cs typeface="Egyptian Slate"/>
                <a:sym typeface="Egyptian Slate"/>
              </a:rPr>
              <a:t>НАРОДНИТЕ  БУДИТЕЛИ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36905" y="4670840"/>
            <a:ext cx="4614190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000000"/>
                </a:solidFill>
                <a:latin typeface="Egyptian Slate"/>
                <a:ea typeface="Egyptian Slate"/>
                <a:cs typeface="Egyptian Slate"/>
                <a:sym typeface="Egyptian Slate"/>
              </a:rPr>
              <a:t>ДЕН  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-3095497" y="1255667"/>
            <a:ext cx="22873773" cy="10147637"/>
          </a:xfrm>
          <a:custGeom>
            <a:avLst/>
            <a:gdLst/>
            <a:ahLst/>
            <a:cxnLst/>
            <a:rect l="l" t="t" r="r" b="b"/>
            <a:pathLst>
              <a:path w="22873773" h="10147637">
                <a:moveTo>
                  <a:pt x="0" y="0"/>
                </a:moveTo>
                <a:lnTo>
                  <a:pt x="22873773" y="0"/>
                </a:lnTo>
                <a:lnTo>
                  <a:pt x="22873773" y="10147637"/>
                </a:lnTo>
                <a:lnTo>
                  <a:pt x="0" y="10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10612150" y="-420947"/>
            <a:ext cx="7675850" cy="10707947"/>
          </a:xfrm>
          <a:custGeom>
            <a:avLst/>
            <a:gdLst/>
            <a:ahLst/>
            <a:cxnLst/>
            <a:rect l="l" t="t" r="r" b="b"/>
            <a:pathLst>
              <a:path w="7675850" h="10707947">
                <a:moveTo>
                  <a:pt x="0" y="0"/>
                </a:moveTo>
                <a:lnTo>
                  <a:pt x="7675850" y="0"/>
                </a:lnTo>
                <a:lnTo>
                  <a:pt x="7675850" y="10707947"/>
                </a:lnTo>
                <a:lnTo>
                  <a:pt x="0" y="107079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3630" t="-23574" r="-53798" b="-2511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9451932" cy="9451932"/>
          </a:xfrm>
          <a:custGeom>
            <a:avLst/>
            <a:gdLst/>
            <a:ahLst/>
            <a:cxnLst/>
            <a:rect l="l" t="t" r="r" b="b"/>
            <a:pathLst>
              <a:path w="9451932" h="9451932">
                <a:moveTo>
                  <a:pt x="0" y="0"/>
                </a:moveTo>
                <a:lnTo>
                  <a:pt x="9451932" y="0"/>
                </a:lnTo>
                <a:lnTo>
                  <a:pt x="9451932" y="9451932"/>
                </a:lnTo>
                <a:lnTo>
                  <a:pt x="0" y="94519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>
            <a:off x="7536426" y="7978139"/>
            <a:ext cx="4982117" cy="5035616"/>
          </a:xfrm>
          <a:custGeom>
            <a:avLst/>
            <a:gdLst/>
            <a:ahLst/>
            <a:cxnLst/>
            <a:rect l="l" t="t" r="r" b="b"/>
            <a:pathLst>
              <a:path w="4982117" h="5035616">
                <a:moveTo>
                  <a:pt x="0" y="0"/>
                </a:moveTo>
                <a:lnTo>
                  <a:pt x="4982116" y="0"/>
                </a:lnTo>
                <a:lnTo>
                  <a:pt x="4982116" y="5035616"/>
                </a:lnTo>
                <a:lnTo>
                  <a:pt x="0" y="5035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>
            <a:off x="5630034" y="8527996"/>
            <a:ext cx="4982117" cy="5035616"/>
          </a:xfrm>
          <a:custGeom>
            <a:avLst/>
            <a:gdLst/>
            <a:ahLst/>
            <a:cxnLst/>
            <a:rect l="l" t="t" r="r" b="b"/>
            <a:pathLst>
              <a:path w="4982117" h="5035616">
                <a:moveTo>
                  <a:pt x="0" y="0"/>
                </a:moveTo>
                <a:lnTo>
                  <a:pt x="4982116" y="0"/>
                </a:lnTo>
                <a:lnTo>
                  <a:pt x="4982116" y="5035616"/>
                </a:lnTo>
                <a:lnTo>
                  <a:pt x="0" y="5035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>
            <a:off x="-1186124" y="7488024"/>
            <a:ext cx="4982117" cy="5035616"/>
          </a:xfrm>
          <a:custGeom>
            <a:avLst/>
            <a:gdLst/>
            <a:ahLst/>
            <a:cxnLst/>
            <a:rect l="l" t="t" r="r" b="b"/>
            <a:pathLst>
              <a:path w="4982117" h="5035616">
                <a:moveTo>
                  <a:pt x="0" y="0"/>
                </a:moveTo>
                <a:lnTo>
                  <a:pt x="4982117" y="0"/>
                </a:lnTo>
                <a:lnTo>
                  <a:pt x="4982117" y="5035616"/>
                </a:lnTo>
                <a:lnTo>
                  <a:pt x="0" y="5035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10358642" y="0"/>
            <a:ext cx="8303435" cy="4982061"/>
          </a:xfrm>
          <a:custGeom>
            <a:avLst/>
            <a:gdLst/>
            <a:ahLst/>
            <a:cxnLst/>
            <a:rect l="l" t="t" r="r" b="b"/>
            <a:pathLst>
              <a:path w="8303435" h="4982061">
                <a:moveTo>
                  <a:pt x="0" y="0"/>
                </a:moveTo>
                <a:lnTo>
                  <a:pt x="8303435" y="0"/>
                </a:lnTo>
                <a:lnTo>
                  <a:pt x="8303435" y="4982061"/>
                </a:lnTo>
                <a:lnTo>
                  <a:pt x="0" y="49820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0" y="541409"/>
            <a:ext cx="8481627" cy="6361220"/>
          </a:xfrm>
          <a:custGeom>
            <a:avLst/>
            <a:gdLst/>
            <a:ahLst/>
            <a:cxnLst/>
            <a:rect l="l" t="t" r="r" b="b"/>
            <a:pathLst>
              <a:path w="8481627" h="6361220">
                <a:moveTo>
                  <a:pt x="0" y="0"/>
                </a:moveTo>
                <a:lnTo>
                  <a:pt x="8481627" y="0"/>
                </a:lnTo>
                <a:lnTo>
                  <a:pt x="8481627" y="6361220"/>
                </a:lnTo>
                <a:lnTo>
                  <a:pt x="0" y="6361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-1803077" flipV="1">
            <a:off x="10945104" y="5235809"/>
            <a:ext cx="4856768" cy="1957086"/>
          </a:xfrm>
          <a:custGeom>
            <a:avLst/>
            <a:gdLst/>
            <a:ahLst/>
            <a:cxnLst/>
            <a:rect l="l" t="t" r="r" b="b"/>
            <a:pathLst>
              <a:path w="4856768" h="1957086">
                <a:moveTo>
                  <a:pt x="0" y="1957085"/>
                </a:moveTo>
                <a:lnTo>
                  <a:pt x="4856768" y="1957085"/>
                </a:lnTo>
                <a:lnTo>
                  <a:pt x="4856768" y="0"/>
                </a:lnTo>
                <a:lnTo>
                  <a:pt x="0" y="0"/>
                </a:lnTo>
                <a:lnTo>
                  <a:pt x="0" y="19570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-1803077" flipV="1">
            <a:off x="9789904" y="6801162"/>
            <a:ext cx="4856768" cy="1957086"/>
          </a:xfrm>
          <a:custGeom>
            <a:avLst/>
            <a:gdLst/>
            <a:ahLst/>
            <a:cxnLst/>
            <a:rect l="l" t="t" r="r" b="b"/>
            <a:pathLst>
              <a:path w="4856768" h="1957086">
                <a:moveTo>
                  <a:pt x="0" y="1957085"/>
                </a:moveTo>
                <a:lnTo>
                  <a:pt x="4856767" y="1957085"/>
                </a:lnTo>
                <a:lnTo>
                  <a:pt x="4856767" y="0"/>
                </a:lnTo>
                <a:lnTo>
                  <a:pt x="0" y="0"/>
                </a:lnTo>
                <a:lnTo>
                  <a:pt x="0" y="19570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>
            <a:off x="8765846" y="5143500"/>
            <a:ext cx="8142744" cy="5143500"/>
          </a:xfrm>
          <a:custGeom>
            <a:avLst/>
            <a:gdLst/>
            <a:ahLst/>
            <a:cxnLst/>
            <a:rect l="l" t="t" r="r" b="b"/>
            <a:pathLst>
              <a:path w="8142744" h="5143500">
                <a:moveTo>
                  <a:pt x="0" y="0"/>
                </a:moveTo>
                <a:lnTo>
                  <a:pt x="8142744" y="0"/>
                </a:lnTo>
                <a:lnTo>
                  <a:pt x="8142744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flipV="1">
            <a:off x="-1119085" y="5716626"/>
            <a:ext cx="10745388" cy="4329967"/>
          </a:xfrm>
          <a:custGeom>
            <a:avLst/>
            <a:gdLst/>
            <a:ahLst/>
            <a:cxnLst/>
            <a:rect l="l" t="t" r="r" b="b"/>
            <a:pathLst>
              <a:path w="10745388" h="4329967">
                <a:moveTo>
                  <a:pt x="0" y="4329967"/>
                </a:moveTo>
                <a:lnTo>
                  <a:pt x="10745388" y="4329967"/>
                </a:lnTo>
                <a:lnTo>
                  <a:pt x="10745388" y="0"/>
                </a:lnTo>
                <a:lnTo>
                  <a:pt x="0" y="0"/>
                </a:lnTo>
                <a:lnTo>
                  <a:pt x="0" y="432996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-3095497" y="1255667"/>
            <a:ext cx="22873773" cy="10147637"/>
          </a:xfrm>
          <a:custGeom>
            <a:avLst/>
            <a:gdLst/>
            <a:ahLst/>
            <a:cxnLst/>
            <a:rect l="l" t="t" r="r" b="b"/>
            <a:pathLst>
              <a:path w="22873773" h="10147637">
                <a:moveTo>
                  <a:pt x="0" y="0"/>
                </a:moveTo>
                <a:lnTo>
                  <a:pt x="22873773" y="0"/>
                </a:lnTo>
                <a:lnTo>
                  <a:pt x="22873773" y="10147637"/>
                </a:lnTo>
                <a:lnTo>
                  <a:pt x="0" y="10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14882010" y="8676927"/>
            <a:ext cx="6175789" cy="6242106"/>
          </a:xfrm>
          <a:custGeom>
            <a:avLst/>
            <a:gdLst/>
            <a:ahLst/>
            <a:cxnLst/>
            <a:rect l="l" t="t" r="r" b="b"/>
            <a:pathLst>
              <a:path w="6175789" h="6242106">
                <a:moveTo>
                  <a:pt x="0" y="0"/>
                </a:moveTo>
                <a:lnTo>
                  <a:pt x="6175790" y="0"/>
                </a:lnTo>
                <a:lnTo>
                  <a:pt x="6175790" y="6242107"/>
                </a:lnTo>
                <a:lnTo>
                  <a:pt x="0" y="62421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15710592" cy="10287000"/>
          </a:xfrm>
          <a:custGeom>
            <a:avLst/>
            <a:gdLst/>
            <a:ahLst/>
            <a:cxnLst/>
            <a:rect l="l" t="t" r="r" b="b"/>
            <a:pathLst>
              <a:path w="15710592" h="10287000">
                <a:moveTo>
                  <a:pt x="0" y="0"/>
                </a:moveTo>
                <a:lnTo>
                  <a:pt x="15710592" y="0"/>
                </a:lnTo>
                <a:lnTo>
                  <a:pt x="157105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flipH="1" flipV="1">
            <a:off x="10352158" y="5849559"/>
            <a:ext cx="9059704" cy="3650703"/>
          </a:xfrm>
          <a:custGeom>
            <a:avLst/>
            <a:gdLst/>
            <a:ahLst/>
            <a:cxnLst/>
            <a:rect l="l" t="t" r="r" b="b"/>
            <a:pathLst>
              <a:path w="9059704" h="3650703">
                <a:moveTo>
                  <a:pt x="9059704" y="3650703"/>
                </a:moveTo>
                <a:lnTo>
                  <a:pt x="0" y="3650703"/>
                </a:lnTo>
                <a:lnTo>
                  <a:pt x="0" y="0"/>
                </a:lnTo>
                <a:lnTo>
                  <a:pt x="9059704" y="0"/>
                </a:lnTo>
                <a:lnTo>
                  <a:pt x="9059704" y="365070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>
            <a:off x="14500307" y="444217"/>
            <a:ext cx="1818977" cy="2057400"/>
          </a:xfrm>
          <a:custGeom>
            <a:avLst/>
            <a:gdLst/>
            <a:ahLst/>
            <a:cxnLst/>
            <a:rect l="l" t="t" r="r" b="b"/>
            <a:pathLst>
              <a:path w="1818977" h="2057400">
                <a:moveTo>
                  <a:pt x="0" y="0"/>
                </a:moveTo>
                <a:lnTo>
                  <a:pt x="1818978" y="0"/>
                </a:lnTo>
                <a:lnTo>
                  <a:pt x="181897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3416" b="-83416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10152308" y="4505574"/>
            <a:ext cx="8135692" cy="5781426"/>
          </a:xfrm>
          <a:custGeom>
            <a:avLst/>
            <a:gdLst/>
            <a:ahLst/>
            <a:cxnLst/>
            <a:rect l="l" t="t" r="r" b="b"/>
            <a:pathLst>
              <a:path w="8135692" h="5781426">
                <a:moveTo>
                  <a:pt x="0" y="0"/>
                </a:moveTo>
                <a:lnTo>
                  <a:pt x="8135692" y="0"/>
                </a:lnTo>
                <a:lnTo>
                  <a:pt x="8135692" y="5781426"/>
                </a:lnTo>
                <a:lnTo>
                  <a:pt x="0" y="57814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 flipV="1">
            <a:off x="-2017938" y="7895540"/>
            <a:ext cx="9283559" cy="3740908"/>
          </a:xfrm>
          <a:custGeom>
            <a:avLst/>
            <a:gdLst/>
            <a:ahLst/>
            <a:cxnLst/>
            <a:rect l="l" t="t" r="r" b="b"/>
            <a:pathLst>
              <a:path w="9283559" h="3740908">
                <a:moveTo>
                  <a:pt x="0" y="3740908"/>
                </a:moveTo>
                <a:lnTo>
                  <a:pt x="9283560" y="3740908"/>
                </a:lnTo>
                <a:lnTo>
                  <a:pt x="9283560" y="0"/>
                </a:lnTo>
                <a:lnTo>
                  <a:pt x="0" y="0"/>
                </a:lnTo>
                <a:lnTo>
                  <a:pt x="0" y="374090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flipV="1">
            <a:off x="794914" y="7512988"/>
            <a:ext cx="8662446" cy="3490624"/>
          </a:xfrm>
          <a:custGeom>
            <a:avLst/>
            <a:gdLst/>
            <a:ahLst/>
            <a:cxnLst/>
            <a:rect l="l" t="t" r="r" b="b"/>
            <a:pathLst>
              <a:path w="8662446" h="3490624">
                <a:moveTo>
                  <a:pt x="0" y="3490624"/>
                </a:moveTo>
                <a:lnTo>
                  <a:pt x="8662447" y="3490624"/>
                </a:lnTo>
                <a:lnTo>
                  <a:pt x="8662447" y="0"/>
                </a:lnTo>
                <a:lnTo>
                  <a:pt x="0" y="0"/>
                </a:lnTo>
                <a:lnTo>
                  <a:pt x="0" y="349062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flipV="1">
            <a:off x="-3151429" y="-1050895"/>
            <a:ext cx="9283559" cy="3740908"/>
          </a:xfrm>
          <a:custGeom>
            <a:avLst/>
            <a:gdLst/>
            <a:ahLst/>
            <a:cxnLst/>
            <a:rect l="l" t="t" r="r" b="b"/>
            <a:pathLst>
              <a:path w="9283559" h="3740908">
                <a:moveTo>
                  <a:pt x="0" y="3740908"/>
                </a:moveTo>
                <a:lnTo>
                  <a:pt x="9283560" y="3740908"/>
                </a:lnTo>
                <a:lnTo>
                  <a:pt x="9283560" y="0"/>
                </a:lnTo>
                <a:lnTo>
                  <a:pt x="0" y="0"/>
                </a:lnTo>
                <a:lnTo>
                  <a:pt x="0" y="374090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flipV="1">
            <a:off x="-2840872" y="1652876"/>
            <a:ext cx="8662446" cy="3490624"/>
          </a:xfrm>
          <a:custGeom>
            <a:avLst/>
            <a:gdLst/>
            <a:ahLst/>
            <a:cxnLst/>
            <a:rect l="l" t="t" r="r" b="b"/>
            <a:pathLst>
              <a:path w="8662446" h="3490624">
                <a:moveTo>
                  <a:pt x="0" y="3490624"/>
                </a:moveTo>
                <a:lnTo>
                  <a:pt x="8662446" y="3490624"/>
                </a:lnTo>
                <a:lnTo>
                  <a:pt x="8662446" y="0"/>
                </a:lnTo>
                <a:lnTo>
                  <a:pt x="0" y="0"/>
                </a:lnTo>
                <a:lnTo>
                  <a:pt x="0" y="349062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0" y="-129307"/>
            <a:ext cx="10024247" cy="5638639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flipV="1">
            <a:off x="-322469" y="4751384"/>
            <a:ext cx="9283559" cy="3740908"/>
          </a:xfrm>
          <a:custGeom>
            <a:avLst/>
            <a:gdLst/>
            <a:ahLst/>
            <a:cxnLst/>
            <a:rect l="l" t="t" r="r" b="b"/>
            <a:pathLst>
              <a:path w="9283559" h="3740908">
                <a:moveTo>
                  <a:pt x="0" y="3740908"/>
                </a:moveTo>
                <a:lnTo>
                  <a:pt x="9283560" y="3740908"/>
                </a:lnTo>
                <a:lnTo>
                  <a:pt x="9283560" y="0"/>
                </a:lnTo>
                <a:lnTo>
                  <a:pt x="0" y="0"/>
                </a:lnTo>
                <a:lnTo>
                  <a:pt x="0" y="374090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10"/>
          <p:cNvSpPr txBox="1"/>
          <p:nvPr/>
        </p:nvSpPr>
        <p:spPr>
          <a:xfrm>
            <a:off x="10427787" y="714784"/>
            <a:ext cx="6831513" cy="263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gradFill>
                  <a:gsLst>
                    <a:gs pos="0">
                      <a:srgbClr val="FF3131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  <a:latin typeface="Egyptian Slate Bold"/>
                <a:ea typeface="Egyptian Slate Bold"/>
                <a:cs typeface="Egyptian Slate Bold"/>
                <a:sym typeface="Egyptian Slate Bold"/>
              </a:rPr>
              <a:t>ЧЕСТИТ ДЕН НА НАРОДНИТЕ БУДИТЕЛИ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-3095497" y="1255667"/>
            <a:ext cx="22873773" cy="10147637"/>
          </a:xfrm>
          <a:custGeom>
            <a:avLst/>
            <a:gdLst/>
            <a:ahLst/>
            <a:cxnLst/>
            <a:rect l="l" t="t" r="r" b="b"/>
            <a:pathLst>
              <a:path w="22873773" h="10147637">
                <a:moveTo>
                  <a:pt x="0" y="0"/>
                </a:moveTo>
                <a:lnTo>
                  <a:pt x="22873773" y="0"/>
                </a:lnTo>
                <a:lnTo>
                  <a:pt x="22873773" y="10147637"/>
                </a:lnTo>
                <a:lnTo>
                  <a:pt x="0" y="10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783659" y="2131232"/>
            <a:ext cx="16769678" cy="7643299"/>
          </a:xfrm>
          <a:custGeom>
            <a:avLst/>
            <a:gdLst/>
            <a:ahLst/>
            <a:cxnLst/>
            <a:rect l="l" t="t" r="r" b="b"/>
            <a:pathLst>
              <a:path w="16769678" h="7643299">
                <a:moveTo>
                  <a:pt x="0" y="0"/>
                </a:moveTo>
                <a:lnTo>
                  <a:pt x="16769678" y="0"/>
                </a:lnTo>
                <a:lnTo>
                  <a:pt x="16769678" y="7643298"/>
                </a:lnTo>
                <a:lnTo>
                  <a:pt x="0" y="76432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531" r="-39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flipH="1" flipV="1">
            <a:off x="13107813" y="8199589"/>
            <a:ext cx="5180187" cy="2087411"/>
          </a:xfrm>
          <a:custGeom>
            <a:avLst/>
            <a:gdLst/>
            <a:ahLst/>
            <a:cxnLst/>
            <a:rect l="l" t="t" r="r" b="b"/>
            <a:pathLst>
              <a:path w="5180187" h="2087411">
                <a:moveTo>
                  <a:pt x="5180187" y="2087411"/>
                </a:moveTo>
                <a:lnTo>
                  <a:pt x="0" y="2087411"/>
                </a:lnTo>
                <a:lnTo>
                  <a:pt x="0" y="0"/>
                </a:lnTo>
                <a:lnTo>
                  <a:pt x="5180187" y="0"/>
                </a:lnTo>
                <a:lnTo>
                  <a:pt x="5180187" y="208741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>
            <a:off x="-3925741" y="6927655"/>
            <a:ext cx="6215115" cy="5992558"/>
          </a:xfrm>
          <a:custGeom>
            <a:avLst/>
            <a:gdLst/>
            <a:ahLst/>
            <a:cxnLst/>
            <a:rect l="l" t="t" r="r" b="b"/>
            <a:pathLst>
              <a:path w="6215115" h="5992558">
                <a:moveTo>
                  <a:pt x="0" y="0"/>
                </a:moveTo>
                <a:lnTo>
                  <a:pt x="6215115" y="0"/>
                </a:lnTo>
                <a:lnTo>
                  <a:pt x="6215115" y="5992558"/>
                </a:lnTo>
                <a:lnTo>
                  <a:pt x="0" y="5992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rot="1543067">
            <a:off x="14001058" y="1871086"/>
            <a:ext cx="1124922" cy="1272371"/>
          </a:xfrm>
          <a:custGeom>
            <a:avLst/>
            <a:gdLst/>
            <a:ahLst/>
            <a:cxnLst/>
            <a:rect l="l" t="t" r="r" b="b"/>
            <a:pathLst>
              <a:path w="1124922" h="1272371">
                <a:moveTo>
                  <a:pt x="0" y="0"/>
                </a:moveTo>
                <a:lnTo>
                  <a:pt x="1124922" y="0"/>
                </a:lnTo>
                <a:lnTo>
                  <a:pt x="1124922" y="1272371"/>
                </a:lnTo>
                <a:lnTo>
                  <a:pt x="0" y="1272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TextBox 8"/>
          <p:cNvSpPr txBox="1"/>
          <p:nvPr/>
        </p:nvSpPr>
        <p:spPr>
          <a:xfrm>
            <a:off x="1871996" y="238611"/>
            <a:ext cx="14593005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4"/>
              </a:lnSpc>
            </a:pPr>
            <a:r>
              <a:rPr lang="en-US" sz="2995" b="1" dirty="0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СЛЕД ПОДПИСВАНЕТО НА </a:t>
            </a:r>
            <a:r>
              <a:rPr lang="en-US" sz="2995" b="1" u="sng" dirty="0" err="1">
                <a:latin typeface="Egyptian Slate" panose="020B0604020202020204" charset="0"/>
                <a:ea typeface="Egyptian Slate Bold"/>
                <a:cs typeface="Egyptian Slate Bold"/>
                <a:sym typeface="Egyptian Slate Bold"/>
                <a:hlinkClick r:id="rId12" tooltip="https://bg.wikipedia.org/wiki/%D0%9D%D1%8C%D0%BE%D0%B9%D1%81%D0%BA%D0%B8_%D0%B4%D0%BE%D0%B3%D0%BE%D0%B2%D0%BE%D1%8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Ньойския</a:t>
            </a:r>
            <a:r>
              <a:rPr lang="en-US" sz="2995" b="1" u="sng" dirty="0">
                <a:solidFill>
                  <a:srgbClr val="0000FF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  <a:hlinkClick r:id="rId12" tooltip="https://bg.wikipedia.org/wiki/%D0%9D%D1%8C%D0%BE%D0%B9%D1%81%D0%BA%D0%B8_%D0%B4%D0%BE%D0%B3%D0%BE%D0%B2%D0%BE%D1%8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995" b="1" u="sng" dirty="0" err="1">
                <a:latin typeface="Egyptian Slate" panose="020B0604020202020204" charset="0"/>
                <a:ea typeface="Egyptian Slate Bold"/>
                <a:cs typeface="Egyptian Slate Bold"/>
                <a:sym typeface="Egyptian Slate Bold"/>
                <a:hlinkClick r:id="rId12" tooltip="https://bg.wikipedia.org/wiki/%D0%9D%D1%8C%D0%BE%D0%B9%D1%81%D0%BA%D0%B8_%D0%B4%D0%BE%D0%B3%D0%BE%D0%B2%D0%BE%D1%8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договор</a:t>
            </a:r>
            <a:r>
              <a:rPr lang="en-US" sz="2995" b="1" dirty="0"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 </a:t>
            </a:r>
          </a:p>
          <a:p>
            <a:pPr algn="ctr">
              <a:lnSpc>
                <a:spcPts val="4194"/>
              </a:lnSpc>
            </a:pPr>
            <a:r>
              <a:rPr lang="en-US" sz="2995" b="1" dirty="0" err="1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българското</a:t>
            </a:r>
            <a:r>
              <a:rPr lang="en-US" sz="2995" b="1" dirty="0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2995" b="1" dirty="0" err="1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общество</a:t>
            </a:r>
            <a:r>
              <a:rPr lang="en-US" sz="2995" b="1" dirty="0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2995" b="1" dirty="0" err="1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изпитва</a:t>
            </a:r>
            <a:r>
              <a:rPr lang="en-US" sz="2995" b="1" dirty="0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2995" b="1" dirty="0" err="1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остра</a:t>
            </a:r>
            <a:r>
              <a:rPr lang="en-US" sz="2995" b="1" dirty="0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2995" b="1" dirty="0" err="1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нужда</a:t>
            </a:r>
            <a:r>
              <a:rPr lang="en-US" sz="2995" b="1" dirty="0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2995" b="1" dirty="0" err="1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от</a:t>
            </a:r>
            <a:r>
              <a:rPr lang="en-US" sz="2995" b="1" dirty="0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2995" b="1" dirty="0" err="1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духовни</a:t>
            </a:r>
            <a:r>
              <a:rPr lang="en-US" sz="2995" b="1" dirty="0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2995" b="1" dirty="0" err="1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стимули</a:t>
            </a:r>
            <a:r>
              <a:rPr lang="en-US" sz="2995" b="1" dirty="0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 </a:t>
            </a:r>
          </a:p>
          <a:p>
            <a:pPr algn="ctr">
              <a:lnSpc>
                <a:spcPts val="4194"/>
              </a:lnSpc>
            </a:pPr>
            <a:r>
              <a:rPr lang="en-US" sz="2995" b="1" dirty="0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и </a:t>
            </a:r>
            <a:r>
              <a:rPr lang="en-US" sz="2995" b="1" dirty="0" err="1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ги</a:t>
            </a:r>
            <a:r>
              <a:rPr lang="en-US" sz="2995" b="1" dirty="0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2995" b="1" dirty="0" err="1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намира</a:t>
            </a:r>
            <a:r>
              <a:rPr lang="en-US" sz="2995" b="1" dirty="0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 в </a:t>
            </a:r>
            <a:r>
              <a:rPr lang="en-US" sz="2995" b="1" dirty="0" err="1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наследството</a:t>
            </a:r>
            <a:r>
              <a:rPr lang="en-US" sz="2995" b="1" dirty="0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2995" b="1" dirty="0" err="1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от</a:t>
            </a:r>
            <a:r>
              <a:rPr lang="en-US" sz="2995" b="1" dirty="0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2995" b="1" dirty="0" err="1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идеи</a:t>
            </a:r>
            <a:r>
              <a:rPr lang="en-US" sz="2995" b="1" dirty="0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2995" b="1" dirty="0" err="1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на</a:t>
            </a:r>
            <a:r>
              <a:rPr lang="en-US" sz="2995" b="1" dirty="0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2995" b="1" dirty="0" err="1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най-мъдрите</a:t>
            </a:r>
            <a:r>
              <a:rPr lang="en-US" sz="2995" b="1" dirty="0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2995" b="1" dirty="0" err="1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българи</a:t>
            </a:r>
            <a:r>
              <a:rPr lang="en-US" sz="2995" b="1" dirty="0">
                <a:solidFill>
                  <a:srgbClr val="402B25"/>
                </a:solidFill>
                <a:latin typeface="Egyptian Slate" panose="020B0604020202020204" charset="0"/>
                <a:ea typeface="Egyptian Slate Bold"/>
                <a:cs typeface="Egyptian Slate Bold"/>
                <a:sym typeface="Egyptian Slate Bold"/>
              </a:rPr>
              <a:t>.</a:t>
            </a:r>
          </a:p>
          <a:p>
            <a:pPr algn="ctr">
              <a:lnSpc>
                <a:spcPts val="3623"/>
              </a:lnSpc>
            </a:pPr>
            <a:endParaRPr lang="en-US" sz="2995" b="1" dirty="0">
              <a:solidFill>
                <a:srgbClr val="402B25"/>
              </a:solidFill>
              <a:latin typeface="Egyptian Slate Bold"/>
              <a:ea typeface="Egyptian Slate Bold"/>
              <a:cs typeface="Egyptian Slate Bold"/>
              <a:sym typeface="Egyptian Slate Bold"/>
            </a:endParaRPr>
          </a:p>
        </p:txBody>
      </p:sp>
      <p:sp>
        <p:nvSpPr>
          <p:cNvPr id="9" name="Freeform 9"/>
          <p:cNvSpPr/>
          <p:nvPr/>
        </p:nvSpPr>
        <p:spPr>
          <a:xfrm flipH="1" flipV="1">
            <a:off x="-677905" y="-397379"/>
            <a:ext cx="4335515" cy="1747041"/>
          </a:xfrm>
          <a:custGeom>
            <a:avLst/>
            <a:gdLst/>
            <a:ahLst/>
            <a:cxnLst/>
            <a:rect l="l" t="t" r="r" b="b"/>
            <a:pathLst>
              <a:path w="4335515" h="1747041">
                <a:moveTo>
                  <a:pt x="4335515" y="1747041"/>
                </a:moveTo>
                <a:lnTo>
                  <a:pt x="0" y="1747041"/>
                </a:lnTo>
                <a:lnTo>
                  <a:pt x="0" y="0"/>
                </a:lnTo>
                <a:lnTo>
                  <a:pt x="4335515" y="0"/>
                </a:lnTo>
                <a:lnTo>
                  <a:pt x="4335515" y="174704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1695536">
            <a:off x="16538202" y="5534313"/>
            <a:ext cx="956474" cy="1081843"/>
          </a:xfrm>
          <a:custGeom>
            <a:avLst/>
            <a:gdLst/>
            <a:ahLst/>
            <a:cxnLst/>
            <a:rect l="l" t="t" r="r" b="b"/>
            <a:pathLst>
              <a:path w="956474" h="1081843">
                <a:moveTo>
                  <a:pt x="0" y="0"/>
                </a:moveTo>
                <a:lnTo>
                  <a:pt x="956473" y="0"/>
                </a:lnTo>
                <a:lnTo>
                  <a:pt x="956473" y="1081844"/>
                </a:lnTo>
                <a:lnTo>
                  <a:pt x="0" y="10818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81495" y="544753"/>
            <a:ext cx="9663836" cy="9197493"/>
            <a:chOff x="0" y="0"/>
            <a:chExt cx="2545208" cy="24223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208" cy="2422385"/>
            </a:xfrm>
            <a:custGeom>
              <a:avLst/>
              <a:gdLst/>
              <a:ahLst/>
              <a:cxnLst/>
              <a:rect l="l" t="t" r="r" b="b"/>
              <a:pathLst>
                <a:path w="2545208" h="2422385">
                  <a:moveTo>
                    <a:pt x="31244" y="0"/>
                  </a:moveTo>
                  <a:lnTo>
                    <a:pt x="2513964" y="0"/>
                  </a:lnTo>
                  <a:cubicBezTo>
                    <a:pt x="2531220" y="0"/>
                    <a:pt x="2545208" y="13988"/>
                    <a:pt x="2545208" y="31244"/>
                  </a:cubicBezTo>
                  <a:lnTo>
                    <a:pt x="2545208" y="2391141"/>
                  </a:lnTo>
                  <a:cubicBezTo>
                    <a:pt x="2545208" y="2408397"/>
                    <a:pt x="2531220" y="2422385"/>
                    <a:pt x="2513964" y="2422385"/>
                  </a:cubicBezTo>
                  <a:lnTo>
                    <a:pt x="31244" y="2422385"/>
                  </a:lnTo>
                  <a:cubicBezTo>
                    <a:pt x="13988" y="2422385"/>
                    <a:pt x="0" y="2408397"/>
                    <a:pt x="0" y="2391141"/>
                  </a:cubicBezTo>
                  <a:lnTo>
                    <a:pt x="0" y="31244"/>
                  </a:lnTo>
                  <a:cubicBezTo>
                    <a:pt x="0" y="13988"/>
                    <a:pt x="13988" y="0"/>
                    <a:pt x="31244" y="0"/>
                  </a:cubicBezTo>
                  <a:close/>
                </a:path>
              </a:pathLst>
            </a:custGeom>
            <a:solidFill>
              <a:srgbClr val="FDF2EE">
                <a:alpha val="89804"/>
              </a:srgbClr>
            </a:solidFill>
            <a:ln w="38100" cap="rnd">
              <a:solidFill>
                <a:srgbClr val="C46F23">
                  <a:alpha val="89804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45208" cy="24604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474511" y="962025"/>
            <a:ext cx="9077805" cy="9595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На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28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юли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1922 г. </a:t>
            </a:r>
          </a:p>
          <a:p>
            <a:pPr algn="ctr">
              <a:lnSpc>
                <a:spcPts val="4678"/>
              </a:lnSpc>
            </a:pP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Министерството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на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народното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просвещение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</a:p>
          <a:p>
            <a:pPr algn="ctr">
              <a:lnSpc>
                <a:spcPts val="4678"/>
              </a:lnSpc>
            </a:pP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определя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1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ноември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— </a:t>
            </a:r>
          </a:p>
          <a:p>
            <a:pPr algn="ctr">
              <a:lnSpc>
                <a:spcPts val="4678"/>
              </a:lnSpc>
            </a:pP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деня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на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Св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.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Йоан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Рилски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</a:p>
          <a:p>
            <a:pPr marL="0" lvl="0" indent="0" algn="ctr">
              <a:lnSpc>
                <a:spcPts val="4678"/>
              </a:lnSpc>
            </a:pP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за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празник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на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големите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българи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, </a:t>
            </a:r>
          </a:p>
          <a:p>
            <a:pPr marL="0" lvl="0" indent="0" algn="ctr">
              <a:lnSpc>
                <a:spcPts val="4678"/>
              </a:lnSpc>
            </a:pP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“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като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тоя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ден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се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издигне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</a:p>
          <a:p>
            <a:pPr marL="0" lvl="0" indent="0" algn="ctr">
              <a:lnSpc>
                <a:spcPts val="4678"/>
              </a:lnSpc>
            </a:pP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българският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народен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гений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: </a:t>
            </a:r>
          </a:p>
          <a:p>
            <a:pPr marL="0" lvl="0" indent="0" algn="ctr">
              <a:lnSpc>
                <a:spcPts val="4678"/>
              </a:lnSpc>
            </a:pP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отдавайки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почит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към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паметта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</a:p>
          <a:p>
            <a:pPr marL="0" lvl="0" indent="0" algn="ctr">
              <a:lnSpc>
                <a:spcPts val="4678"/>
              </a:lnSpc>
            </a:pP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на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онези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светли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народните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будители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, 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които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самоотвержено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</a:p>
          <a:p>
            <a:pPr marL="0" lvl="0" indent="0" algn="ctr">
              <a:lnSpc>
                <a:spcPts val="4678"/>
              </a:lnSpc>
            </a:pP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са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водили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българския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народ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към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просвета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,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към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свобода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,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към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народни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и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културни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341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идеали</a:t>
            </a:r>
            <a:r>
              <a:rPr lang="en-US" sz="3341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.”</a:t>
            </a:r>
          </a:p>
          <a:p>
            <a:pPr marL="0" lvl="0" indent="0" algn="ctr">
              <a:lnSpc>
                <a:spcPts val="5398"/>
              </a:lnSpc>
            </a:pPr>
            <a:endParaRPr lang="en-US" sz="3341" b="1" dirty="0">
              <a:solidFill>
                <a:srgbClr val="000000"/>
              </a:solidFill>
              <a:latin typeface="Egyptian Slate Bold"/>
              <a:ea typeface="Egyptian Slate Bold"/>
              <a:cs typeface="Egyptian Slate Bold"/>
              <a:sym typeface="Egyptian Slate Bold"/>
            </a:endParaRPr>
          </a:p>
          <a:p>
            <a:pPr algn="ctr">
              <a:lnSpc>
                <a:spcPts val="5398"/>
              </a:lnSpc>
            </a:pPr>
            <a:endParaRPr lang="en-US" sz="3341" b="1" dirty="0">
              <a:solidFill>
                <a:srgbClr val="000000"/>
              </a:solidFill>
              <a:latin typeface="Egyptian Slate Bold"/>
              <a:ea typeface="Egyptian Slate Bold"/>
              <a:cs typeface="Egyptian Slate Bold"/>
              <a:sym typeface="Egyptian Slate Bold"/>
            </a:endParaRPr>
          </a:p>
        </p:txBody>
      </p:sp>
      <p:sp>
        <p:nvSpPr>
          <p:cNvPr id="6" name="Freeform 6"/>
          <p:cNvSpPr/>
          <p:nvPr/>
        </p:nvSpPr>
        <p:spPr>
          <a:xfrm rot="1543067">
            <a:off x="16230778" y="392514"/>
            <a:ext cx="1124922" cy="1272371"/>
          </a:xfrm>
          <a:custGeom>
            <a:avLst/>
            <a:gdLst/>
            <a:ahLst/>
            <a:cxnLst/>
            <a:rect l="l" t="t" r="r" b="b"/>
            <a:pathLst>
              <a:path w="1124922" h="1272371">
                <a:moveTo>
                  <a:pt x="0" y="0"/>
                </a:moveTo>
                <a:lnTo>
                  <a:pt x="1124922" y="0"/>
                </a:lnTo>
                <a:lnTo>
                  <a:pt x="1124922" y="1272372"/>
                </a:lnTo>
                <a:lnTo>
                  <a:pt x="0" y="12723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62224"/>
            <a:ext cx="12044329" cy="8888985"/>
          </a:xfrm>
          <a:custGeom>
            <a:avLst/>
            <a:gdLst/>
            <a:ahLst/>
            <a:cxnLst/>
            <a:rect l="l" t="t" r="r" b="b"/>
            <a:pathLst>
              <a:path w="12044329" h="8888985">
                <a:moveTo>
                  <a:pt x="0" y="0"/>
                </a:moveTo>
                <a:lnTo>
                  <a:pt x="12044329" y="0"/>
                </a:lnTo>
                <a:lnTo>
                  <a:pt x="12044329" y="8888985"/>
                </a:lnTo>
                <a:lnTo>
                  <a:pt x="0" y="88889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grpSp>
        <p:nvGrpSpPr>
          <p:cNvPr id="3" name="Group 3"/>
          <p:cNvGrpSpPr/>
          <p:nvPr/>
        </p:nvGrpSpPr>
        <p:grpSpPr>
          <a:xfrm>
            <a:off x="12237011" y="391071"/>
            <a:ext cx="5584940" cy="9431292"/>
            <a:chOff x="0" y="0"/>
            <a:chExt cx="1470931" cy="24839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70931" cy="2483962"/>
            </a:xfrm>
            <a:custGeom>
              <a:avLst/>
              <a:gdLst/>
              <a:ahLst/>
              <a:cxnLst/>
              <a:rect l="l" t="t" r="r" b="b"/>
              <a:pathLst>
                <a:path w="1470931" h="2483962">
                  <a:moveTo>
                    <a:pt x="54062" y="0"/>
                  </a:moveTo>
                  <a:lnTo>
                    <a:pt x="1416868" y="0"/>
                  </a:lnTo>
                  <a:cubicBezTo>
                    <a:pt x="1446726" y="0"/>
                    <a:pt x="1470931" y="24205"/>
                    <a:pt x="1470931" y="54062"/>
                  </a:cubicBezTo>
                  <a:lnTo>
                    <a:pt x="1470931" y="2429899"/>
                  </a:lnTo>
                  <a:cubicBezTo>
                    <a:pt x="1470931" y="2459757"/>
                    <a:pt x="1446726" y="2483962"/>
                    <a:pt x="1416868" y="2483962"/>
                  </a:cubicBezTo>
                  <a:lnTo>
                    <a:pt x="54062" y="2483962"/>
                  </a:lnTo>
                  <a:cubicBezTo>
                    <a:pt x="24205" y="2483962"/>
                    <a:pt x="0" y="2459757"/>
                    <a:pt x="0" y="2429899"/>
                  </a:cubicBezTo>
                  <a:lnTo>
                    <a:pt x="0" y="54062"/>
                  </a:lnTo>
                  <a:cubicBezTo>
                    <a:pt x="0" y="24205"/>
                    <a:pt x="24205" y="0"/>
                    <a:pt x="54062" y="0"/>
                  </a:cubicBezTo>
                  <a:close/>
                </a:path>
              </a:pathLst>
            </a:custGeom>
            <a:solidFill>
              <a:srgbClr val="FDF2EE">
                <a:alpha val="89804"/>
              </a:srgbClr>
            </a:solidFill>
            <a:ln w="38100" cap="rnd">
              <a:solidFill>
                <a:srgbClr val="C46F23">
                  <a:alpha val="89804"/>
                </a:srgbClr>
              </a:solidFill>
              <a:prstDash val="dash"/>
              <a:rou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70931" cy="2522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359963" y="527769"/>
            <a:ext cx="5339038" cy="8674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39"/>
              </a:lnSpc>
            </a:pP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“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Нашата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младеж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трябва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да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знае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, </a:t>
            </a:r>
          </a:p>
          <a:p>
            <a:pPr marL="0" lvl="0" indent="0" algn="ctr">
              <a:lnSpc>
                <a:spcPts val="4339"/>
              </a:lnSpc>
            </a:pP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че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животът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само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тогава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е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ценен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, </a:t>
            </a:r>
          </a:p>
          <a:p>
            <a:pPr marL="0" lvl="0" indent="0" algn="ctr">
              <a:lnSpc>
                <a:spcPts val="4339"/>
              </a:lnSpc>
            </a:pP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когато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е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вдъхновен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от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идейност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,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от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стремеж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;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само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тогава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животът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е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съдържателен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и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смислен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, 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когато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душите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и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сърцата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трептят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за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хубавото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,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националното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,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идеалното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,  </a:t>
            </a:r>
          </a:p>
          <a:p>
            <a:pPr algn="ctr">
              <a:lnSpc>
                <a:spcPts val="4339"/>
              </a:lnSpc>
            </a:pP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и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които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му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създадоха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вечни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културни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ценности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през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неговия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свободен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</a:t>
            </a:r>
            <a:r>
              <a:rPr lang="en-US" sz="3099" b="1" dirty="0" err="1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живот</a:t>
            </a:r>
            <a:r>
              <a:rPr lang="en-US" sz="3099" b="1" dirty="0">
                <a:solidFill>
                  <a:srgbClr val="000000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... “</a:t>
            </a:r>
          </a:p>
        </p:txBody>
      </p:sp>
      <p:sp>
        <p:nvSpPr>
          <p:cNvPr id="7" name="Freeform 7"/>
          <p:cNvSpPr/>
          <p:nvPr/>
        </p:nvSpPr>
        <p:spPr>
          <a:xfrm rot="1543067">
            <a:off x="11674550" y="8833574"/>
            <a:ext cx="1124922" cy="1272371"/>
          </a:xfrm>
          <a:custGeom>
            <a:avLst/>
            <a:gdLst/>
            <a:ahLst/>
            <a:cxnLst/>
            <a:rect l="l" t="t" r="r" b="b"/>
            <a:pathLst>
              <a:path w="1124922" h="1272371">
                <a:moveTo>
                  <a:pt x="0" y="0"/>
                </a:moveTo>
                <a:lnTo>
                  <a:pt x="1124922" y="0"/>
                </a:lnTo>
                <a:lnTo>
                  <a:pt x="1124922" y="1272371"/>
                </a:lnTo>
                <a:lnTo>
                  <a:pt x="0" y="127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-3095497" y="1255667"/>
            <a:ext cx="22873773" cy="10147637"/>
          </a:xfrm>
          <a:custGeom>
            <a:avLst/>
            <a:gdLst/>
            <a:ahLst/>
            <a:cxnLst/>
            <a:rect l="l" t="t" r="r" b="b"/>
            <a:pathLst>
              <a:path w="22873773" h="10147637">
                <a:moveTo>
                  <a:pt x="0" y="0"/>
                </a:moveTo>
                <a:lnTo>
                  <a:pt x="22873773" y="0"/>
                </a:lnTo>
                <a:lnTo>
                  <a:pt x="22873773" y="10147637"/>
                </a:lnTo>
                <a:lnTo>
                  <a:pt x="0" y="10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0" y="-374077"/>
            <a:ext cx="18288000" cy="12135816"/>
          </a:xfrm>
          <a:custGeom>
            <a:avLst/>
            <a:gdLst/>
            <a:ahLst/>
            <a:cxnLst/>
            <a:rect l="l" t="t" r="r" b="b"/>
            <a:pathLst>
              <a:path w="18288000" h="12135816">
                <a:moveTo>
                  <a:pt x="0" y="0"/>
                </a:moveTo>
                <a:lnTo>
                  <a:pt x="18288000" y="0"/>
                </a:lnTo>
                <a:lnTo>
                  <a:pt x="18288000" y="12135815"/>
                </a:lnTo>
                <a:lnTo>
                  <a:pt x="0" y="12135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024" t="-45846" r="-11387" b="-38620"/>
            </a:stretch>
          </a:blipFill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0" y="-448655"/>
            <a:ext cx="18288000" cy="8113222"/>
          </a:xfrm>
          <a:custGeom>
            <a:avLst/>
            <a:gdLst/>
            <a:ahLst/>
            <a:cxnLst/>
            <a:rect l="l" t="t" r="r" b="b"/>
            <a:pathLst>
              <a:path w="18288000" h="8113222">
                <a:moveTo>
                  <a:pt x="0" y="0"/>
                </a:moveTo>
                <a:lnTo>
                  <a:pt x="18288000" y="0"/>
                </a:lnTo>
                <a:lnTo>
                  <a:pt x="18288000" y="8113222"/>
                </a:lnTo>
                <a:lnTo>
                  <a:pt x="0" y="81132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TextBox 4"/>
          <p:cNvSpPr txBox="1"/>
          <p:nvPr/>
        </p:nvSpPr>
        <p:spPr>
          <a:xfrm>
            <a:off x="5411275" y="326780"/>
            <a:ext cx="7605730" cy="380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2994" b="1" dirty="0">
                <a:solidFill>
                  <a:srgbClr val="C43E1A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ПО СЛУЧАЙ </a:t>
            </a:r>
          </a:p>
          <a:p>
            <a:pPr algn="ctr">
              <a:lnSpc>
                <a:spcPts val="4192"/>
              </a:lnSpc>
            </a:pPr>
            <a:r>
              <a:rPr lang="en-US" sz="2994" b="1" dirty="0">
                <a:solidFill>
                  <a:srgbClr val="C43E1A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ДЕНЯ НА НАРОДНИТЕ БУДИТЕЛИ, </a:t>
            </a:r>
          </a:p>
          <a:p>
            <a:pPr algn="ctr">
              <a:lnSpc>
                <a:spcPts val="4192"/>
              </a:lnSpc>
            </a:pPr>
            <a:r>
              <a:rPr lang="en-US" sz="2994" b="1" dirty="0">
                <a:solidFill>
                  <a:srgbClr val="C43E1A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УЧЕНИЦИТЕ ОТ  3. “Г” КЛАС </a:t>
            </a:r>
          </a:p>
          <a:p>
            <a:pPr algn="ctr">
              <a:lnSpc>
                <a:spcPts val="4192"/>
              </a:lnSpc>
            </a:pPr>
            <a:r>
              <a:rPr lang="en-US" sz="2994" b="1" dirty="0">
                <a:solidFill>
                  <a:srgbClr val="C43E1A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ПОСЕТИХА СВОИТЕ ПО-МАЛКИ ПРИЯТЕЛИ </a:t>
            </a:r>
          </a:p>
          <a:p>
            <a:pPr algn="ctr">
              <a:lnSpc>
                <a:spcPts val="4192"/>
              </a:lnSpc>
            </a:pPr>
            <a:r>
              <a:rPr lang="en-US" sz="2994" b="1" dirty="0">
                <a:solidFill>
                  <a:srgbClr val="C43E1A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ОТ  1. “Г” КЛАС. </a:t>
            </a:r>
          </a:p>
          <a:p>
            <a:pPr algn="ctr">
              <a:lnSpc>
                <a:spcPts val="2652"/>
              </a:lnSpc>
            </a:pPr>
            <a:endParaRPr lang="en-US" sz="2994" b="1" dirty="0">
              <a:solidFill>
                <a:srgbClr val="C43E1A"/>
              </a:solidFill>
              <a:latin typeface="Egyptian Slate Bold"/>
              <a:ea typeface="Egyptian Slate Bold"/>
              <a:cs typeface="Egyptian Slate Bold"/>
              <a:sym typeface="Egyptian Slate Bold"/>
            </a:endParaRPr>
          </a:p>
          <a:p>
            <a:pPr algn="ctr">
              <a:lnSpc>
                <a:spcPts val="2652"/>
              </a:lnSpc>
              <a:spcBef>
                <a:spcPct val="0"/>
              </a:spcBef>
            </a:pPr>
            <a:endParaRPr lang="en-US" sz="2994" b="1" dirty="0">
              <a:solidFill>
                <a:srgbClr val="C43E1A"/>
              </a:solidFill>
              <a:latin typeface="Egyptian Slate Bold"/>
              <a:ea typeface="Egyptian Slate Bold"/>
              <a:cs typeface="Egyptian Slate Bold"/>
              <a:sym typeface="Egyptian Slate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5411275" cy="4058456"/>
          </a:xfrm>
          <a:custGeom>
            <a:avLst/>
            <a:gdLst/>
            <a:ahLst/>
            <a:cxnLst/>
            <a:rect l="l" t="t" r="r" b="b"/>
            <a:pathLst>
              <a:path w="5411275" h="4058456">
                <a:moveTo>
                  <a:pt x="0" y="0"/>
                </a:moveTo>
                <a:lnTo>
                  <a:pt x="5411275" y="0"/>
                </a:lnTo>
                <a:lnTo>
                  <a:pt x="5411275" y="4058456"/>
                </a:lnTo>
                <a:lnTo>
                  <a:pt x="0" y="405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>
            <a:off x="12876725" y="0"/>
            <a:ext cx="5411275" cy="4058456"/>
          </a:xfrm>
          <a:custGeom>
            <a:avLst/>
            <a:gdLst/>
            <a:ahLst/>
            <a:cxnLst/>
            <a:rect l="l" t="t" r="r" b="b"/>
            <a:pathLst>
              <a:path w="5411275" h="4058456">
                <a:moveTo>
                  <a:pt x="0" y="0"/>
                </a:moveTo>
                <a:lnTo>
                  <a:pt x="5411275" y="0"/>
                </a:lnTo>
                <a:lnTo>
                  <a:pt x="5411275" y="4058456"/>
                </a:lnTo>
                <a:lnTo>
                  <a:pt x="0" y="4058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>
            <a:off x="2981592" y="5143500"/>
            <a:ext cx="6162408" cy="4621806"/>
          </a:xfrm>
          <a:custGeom>
            <a:avLst/>
            <a:gdLst/>
            <a:ahLst/>
            <a:cxnLst/>
            <a:rect l="l" t="t" r="r" b="b"/>
            <a:pathLst>
              <a:path w="6162408" h="4621806">
                <a:moveTo>
                  <a:pt x="0" y="0"/>
                </a:moveTo>
                <a:lnTo>
                  <a:pt x="6162408" y="0"/>
                </a:lnTo>
                <a:lnTo>
                  <a:pt x="6162408" y="4621806"/>
                </a:lnTo>
                <a:lnTo>
                  <a:pt x="0" y="46218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>
            <a:off x="12278963" y="5780222"/>
            <a:ext cx="6009037" cy="4506778"/>
          </a:xfrm>
          <a:custGeom>
            <a:avLst/>
            <a:gdLst/>
            <a:ahLst/>
            <a:cxnLst/>
            <a:rect l="l" t="t" r="r" b="b"/>
            <a:pathLst>
              <a:path w="6009037" h="4506778">
                <a:moveTo>
                  <a:pt x="0" y="0"/>
                </a:moveTo>
                <a:lnTo>
                  <a:pt x="6009037" y="0"/>
                </a:lnTo>
                <a:lnTo>
                  <a:pt x="6009037" y="4506778"/>
                </a:lnTo>
                <a:lnTo>
                  <a:pt x="0" y="45067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>
            <a:off x="-3539714" y="5553818"/>
            <a:ext cx="7684125" cy="7408964"/>
          </a:xfrm>
          <a:custGeom>
            <a:avLst/>
            <a:gdLst/>
            <a:ahLst/>
            <a:cxnLst/>
            <a:rect l="l" t="t" r="r" b="b"/>
            <a:pathLst>
              <a:path w="7684125" h="7408964">
                <a:moveTo>
                  <a:pt x="0" y="0"/>
                </a:moveTo>
                <a:lnTo>
                  <a:pt x="7684125" y="0"/>
                </a:lnTo>
                <a:lnTo>
                  <a:pt x="7684125" y="7408964"/>
                </a:lnTo>
                <a:lnTo>
                  <a:pt x="0" y="74089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flipV="1">
            <a:off x="8295024" y="4450072"/>
            <a:ext cx="5478183" cy="2207492"/>
          </a:xfrm>
          <a:custGeom>
            <a:avLst/>
            <a:gdLst/>
            <a:ahLst/>
            <a:cxnLst/>
            <a:rect l="l" t="t" r="r" b="b"/>
            <a:pathLst>
              <a:path w="5478183" h="2207492">
                <a:moveTo>
                  <a:pt x="0" y="2207492"/>
                </a:moveTo>
                <a:lnTo>
                  <a:pt x="5478183" y="2207492"/>
                </a:lnTo>
                <a:lnTo>
                  <a:pt x="5478183" y="0"/>
                </a:lnTo>
                <a:lnTo>
                  <a:pt x="0" y="0"/>
                </a:lnTo>
                <a:lnTo>
                  <a:pt x="0" y="2207492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8697" y="-66675"/>
            <a:ext cx="14570606" cy="319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/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C43E1A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СЛЕД  ИНТЕРЕСНАТА БЕСЕДА, ТРЕТОКЛАСНИЦИТЕ ГИ ПОЗДРАВИХА С ПЕСЕН И РЕЦИТИРАХА СТИХОТВОРЕНИЯ, С КОЕТО СЪЗДАДОХА ИСТИНСКО ПРАЗНИЧНО НАСТРОЕНИЕ!</a:t>
            </a:r>
          </a:p>
          <a:p>
            <a:pPr algn="ctr">
              <a:lnSpc>
                <a:spcPts val="4200"/>
              </a:lnSpc>
            </a:pPr>
            <a:endParaRPr lang="en-US" sz="3000" b="1">
              <a:solidFill>
                <a:srgbClr val="C43E1A"/>
              </a:solidFill>
              <a:latin typeface="Egyptian Slate Bold"/>
              <a:ea typeface="Egyptian Slate Bold"/>
              <a:cs typeface="Egyptian Slate Bold"/>
              <a:sym typeface="Egyptian Slate Bold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b="1">
              <a:solidFill>
                <a:srgbClr val="C43E1A"/>
              </a:solidFill>
              <a:latin typeface="Egyptian Slate Bold"/>
              <a:ea typeface="Egyptian Slate Bold"/>
              <a:cs typeface="Egyptian Slate Bold"/>
              <a:sym typeface="Egyptian Slate Bold"/>
            </a:endParaRPr>
          </a:p>
        </p:txBody>
      </p:sp>
      <p:sp>
        <p:nvSpPr>
          <p:cNvPr id="3" name="Freeform 3"/>
          <p:cNvSpPr/>
          <p:nvPr/>
        </p:nvSpPr>
        <p:spPr>
          <a:xfrm rot="1543067">
            <a:off x="322925" y="925914"/>
            <a:ext cx="1124922" cy="1272371"/>
          </a:xfrm>
          <a:custGeom>
            <a:avLst/>
            <a:gdLst/>
            <a:ahLst/>
            <a:cxnLst/>
            <a:rect l="l" t="t" r="r" b="b"/>
            <a:pathLst>
              <a:path w="1124922" h="1272371">
                <a:moveTo>
                  <a:pt x="0" y="0"/>
                </a:moveTo>
                <a:lnTo>
                  <a:pt x="1124922" y="0"/>
                </a:lnTo>
                <a:lnTo>
                  <a:pt x="1124922" y="1272372"/>
                </a:lnTo>
                <a:lnTo>
                  <a:pt x="0" y="12723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-3539714" y="6214231"/>
            <a:ext cx="6999185" cy="6748551"/>
          </a:xfrm>
          <a:custGeom>
            <a:avLst/>
            <a:gdLst/>
            <a:ahLst/>
            <a:cxnLst/>
            <a:rect l="l" t="t" r="r" b="b"/>
            <a:pathLst>
              <a:path w="6999185" h="6748551">
                <a:moveTo>
                  <a:pt x="0" y="0"/>
                </a:moveTo>
                <a:lnTo>
                  <a:pt x="6999185" y="0"/>
                </a:lnTo>
                <a:lnTo>
                  <a:pt x="6999185" y="6748551"/>
                </a:lnTo>
                <a:lnTo>
                  <a:pt x="0" y="674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2039219" y="2057400"/>
            <a:ext cx="14630400" cy="82296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543067">
            <a:off x="890351" y="2488014"/>
            <a:ext cx="1124922" cy="1272371"/>
          </a:xfrm>
          <a:custGeom>
            <a:avLst/>
            <a:gdLst/>
            <a:ahLst/>
            <a:cxnLst/>
            <a:rect l="l" t="t" r="r" b="b"/>
            <a:pathLst>
              <a:path w="1124922" h="1272371">
                <a:moveTo>
                  <a:pt x="0" y="0"/>
                </a:moveTo>
                <a:lnTo>
                  <a:pt x="1124922" y="0"/>
                </a:lnTo>
                <a:lnTo>
                  <a:pt x="1124922" y="1272372"/>
                </a:lnTo>
                <a:lnTo>
                  <a:pt x="0" y="12723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>
            <a:off x="14192945" y="1028700"/>
            <a:ext cx="4472717" cy="3964175"/>
          </a:xfrm>
          <a:custGeom>
            <a:avLst/>
            <a:gdLst/>
            <a:ahLst/>
            <a:cxnLst/>
            <a:rect l="l" t="t" r="r" b="b"/>
            <a:pathLst>
              <a:path w="4472717" h="3964175">
                <a:moveTo>
                  <a:pt x="0" y="0"/>
                </a:moveTo>
                <a:lnTo>
                  <a:pt x="4472717" y="0"/>
                </a:lnTo>
                <a:lnTo>
                  <a:pt x="4472717" y="3964175"/>
                </a:lnTo>
                <a:lnTo>
                  <a:pt x="0" y="39641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6974"/>
            <a:ext cx="8593392" cy="7126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0"/>
              </a:lnSpc>
            </a:pPr>
            <a:endParaRPr/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C43E1A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СЛЕД ТОВА ПО-ГОЛЕМИТЕ УЧЕНИЦИ 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C43E1A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ПОМОГНАХА НА ПЪРВОКЛАСНИЦИТЕ 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C43E1A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ДА ПОПЪЛНЯТ РАБОТНИТЕ ЛИСТОВЕ, 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C43E1A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СВЪРЗАНИ С ДАТАТА 1 НОЕМВРИ. 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C43E1A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А В ЗНАК НА ПРИЯТЕЛСТВО И ВДЪХНОВЕНИЕ, 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C43E1A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ИМ ПОДАРИХА КНИГОРАЗДЕЛИТЕЛИ, 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C43E1A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С ПОЖЕЛАНИЕТО ДА ЗАОБИЧАТ КНИГИТЕ,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C43E1A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 ДА ТЪРСЯТ ЗНАНИЕТО 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C43E1A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И ДА НОСЯТ ПАМЕТТА ЗА БУДИТЕЛИТЕ В СЪРЦАТА СИ.</a:t>
            </a:r>
          </a:p>
          <a:p>
            <a:pPr algn="ctr">
              <a:lnSpc>
                <a:spcPts val="1450"/>
              </a:lnSpc>
            </a:pPr>
            <a:endParaRPr lang="en-US" sz="3000" b="1">
              <a:solidFill>
                <a:srgbClr val="C43E1A"/>
              </a:solidFill>
              <a:latin typeface="Egyptian Slate Bold"/>
              <a:ea typeface="Egyptian Slate Bold"/>
              <a:cs typeface="Egyptian Slate Bold"/>
              <a:sym typeface="Egyptian Slate Bold"/>
            </a:endParaRPr>
          </a:p>
          <a:p>
            <a:pPr algn="ctr">
              <a:lnSpc>
                <a:spcPts val="1450"/>
              </a:lnSpc>
            </a:pPr>
            <a:endParaRPr lang="en-US" sz="3000" b="1">
              <a:solidFill>
                <a:srgbClr val="C43E1A"/>
              </a:solidFill>
              <a:latin typeface="Egyptian Slate Bold"/>
              <a:ea typeface="Egyptian Slate Bold"/>
              <a:cs typeface="Egyptian Slate Bold"/>
              <a:sym typeface="Egyptian Slate Bold"/>
            </a:endParaRPr>
          </a:p>
          <a:p>
            <a:pPr algn="ctr">
              <a:lnSpc>
                <a:spcPts val="1450"/>
              </a:lnSpc>
            </a:pPr>
            <a:endParaRPr lang="en-US" sz="3000" b="1">
              <a:solidFill>
                <a:srgbClr val="C43E1A"/>
              </a:solidFill>
              <a:latin typeface="Egyptian Slate Bold"/>
              <a:ea typeface="Egyptian Slate Bold"/>
              <a:cs typeface="Egyptian Slate Bold"/>
              <a:sym typeface="Egyptian Slate Bold"/>
            </a:endParaRPr>
          </a:p>
          <a:p>
            <a:pPr algn="ctr">
              <a:lnSpc>
                <a:spcPts val="1450"/>
              </a:lnSpc>
            </a:pPr>
            <a:endParaRPr lang="en-US" sz="3000" b="1">
              <a:solidFill>
                <a:srgbClr val="C43E1A"/>
              </a:solidFill>
              <a:latin typeface="Egyptian Slate Bold"/>
              <a:ea typeface="Egyptian Slate Bold"/>
              <a:cs typeface="Egyptian Slate Bold"/>
              <a:sym typeface="Egyptian Slate Bold"/>
            </a:endParaRPr>
          </a:p>
          <a:p>
            <a:pPr algn="ctr">
              <a:lnSpc>
                <a:spcPts val="1450"/>
              </a:lnSpc>
            </a:pPr>
            <a:endParaRPr lang="en-US" sz="3000" b="1">
              <a:solidFill>
                <a:srgbClr val="C43E1A"/>
              </a:solidFill>
              <a:latin typeface="Egyptian Slate Bold"/>
              <a:ea typeface="Egyptian Slate Bold"/>
              <a:cs typeface="Egyptian Slate Bold"/>
              <a:sym typeface="Egyptian Slate Bold"/>
            </a:endParaRPr>
          </a:p>
          <a:p>
            <a:pPr algn="ctr">
              <a:lnSpc>
                <a:spcPts val="1450"/>
              </a:lnSpc>
              <a:spcBef>
                <a:spcPct val="0"/>
              </a:spcBef>
            </a:pPr>
            <a:endParaRPr lang="en-US" sz="3000" b="1">
              <a:solidFill>
                <a:srgbClr val="C43E1A"/>
              </a:solidFill>
              <a:latin typeface="Egyptian Slate Bold"/>
              <a:ea typeface="Egyptian Slate Bold"/>
              <a:cs typeface="Egyptian Slate Bold"/>
              <a:sym typeface="Egyptian Slate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341343" y="36024"/>
            <a:ext cx="4946657" cy="3709993"/>
          </a:xfrm>
          <a:custGeom>
            <a:avLst/>
            <a:gdLst/>
            <a:ahLst/>
            <a:cxnLst/>
            <a:rect l="l" t="t" r="r" b="b"/>
            <a:pathLst>
              <a:path w="4946657" h="3709993">
                <a:moveTo>
                  <a:pt x="0" y="0"/>
                </a:moveTo>
                <a:lnTo>
                  <a:pt x="4946657" y="0"/>
                </a:lnTo>
                <a:lnTo>
                  <a:pt x="4946657" y="3709993"/>
                </a:lnTo>
                <a:lnTo>
                  <a:pt x="0" y="37099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8593392" y="2039375"/>
            <a:ext cx="4551044" cy="3413283"/>
          </a:xfrm>
          <a:custGeom>
            <a:avLst/>
            <a:gdLst/>
            <a:ahLst/>
            <a:cxnLst/>
            <a:rect l="l" t="t" r="r" b="b"/>
            <a:pathLst>
              <a:path w="4551044" h="3413283">
                <a:moveTo>
                  <a:pt x="0" y="0"/>
                </a:moveTo>
                <a:lnTo>
                  <a:pt x="4551044" y="0"/>
                </a:lnTo>
                <a:lnTo>
                  <a:pt x="4551044" y="3413283"/>
                </a:lnTo>
                <a:lnTo>
                  <a:pt x="0" y="34132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>
            <a:off x="6079629" y="5945752"/>
            <a:ext cx="5788331" cy="4341248"/>
          </a:xfrm>
          <a:custGeom>
            <a:avLst/>
            <a:gdLst/>
            <a:ahLst/>
            <a:cxnLst/>
            <a:rect l="l" t="t" r="r" b="b"/>
            <a:pathLst>
              <a:path w="5788331" h="4341248">
                <a:moveTo>
                  <a:pt x="0" y="0"/>
                </a:moveTo>
                <a:lnTo>
                  <a:pt x="5788331" y="0"/>
                </a:lnTo>
                <a:lnTo>
                  <a:pt x="5788331" y="4341248"/>
                </a:lnTo>
                <a:lnTo>
                  <a:pt x="0" y="4341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>
            <a:off x="0" y="6450756"/>
            <a:ext cx="5114992" cy="3836244"/>
          </a:xfrm>
          <a:custGeom>
            <a:avLst/>
            <a:gdLst/>
            <a:ahLst/>
            <a:cxnLst/>
            <a:rect l="l" t="t" r="r" b="b"/>
            <a:pathLst>
              <a:path w="5114992" h="3836244">
                <a:moveTo>
                  <a:pt x="0" y="0"/>
                </a:moveTo>
                <a:lnTo>
                  <a:pt x="5114992" y="0"/>
                </a:lnTo>
                <a:lnTo>
                  <a:pt x="5114992" y="3836244"/>
                </a:lnTo>
                <a:lnTo>
                  <a:pt x="0" y="3836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>
            <a:off x="12499669" y="5945752"/>
            <a:ext cx="5788331" cy="4341248"/>
          </a:xfrm>
          <a:custGeom>
            <a:avLst/>
            <a:gdLst/>
            <a:ahLst/>
            <a:cxnLst/>
            <a:rect l="l" t="t" r="r" b="b"/>
            <a:pathLst>
              <a:path w="5788331" h="4341248">
                <a:moveTo>
                  <a:pt x="0" y="0"/>
                </a:moveTo>
                <a:lnTo>
                  <a:pt x="5788331" y="0"/>
                </a:lnTo>
                <a:lnTo>
                  <a:pt x="5788331" y="4341248"/>
                </a:lnTo>
                <a:lnTo>
                  <a:pt x="0" y="43412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10462" y="0"/>
            <a:ext cx="3311918" cy="4415891"/>
          </a:xfrm>
          <a:custGeom>
            <a:avLst/>
            <a:gdLst/>
            <a:ahLst/>
            <a:cxnLst/>
            <a:rect l="l" t="t" r="r" b="b"/>
            <a:pathLst>
              <a:path w="3311918" h="4415891">
                <a:moveTo>
                  <a:pt x="0" y="0"/>
                </a:moveTo>
                <a:lnTo>
                  <a:pt x="3311918" y="0"/>
                </a:lnTo>
                <a:lnTo>
                  <a:pt x="3311918" y="4415891"/>
                </a:lnTo>
                <a:lnTo>
                  <a:pt x="0" y="44158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4876477" y="0"/>
            <a:ext cx="3311918" cy="4415891"/>
          </a:xfrm>
          <a:custGeom>
            <a:avLst/>
            <a:gdLst/>
            <a:ahLst/>
            <a:cxnLst/>
            <a:rect l="l" t="t" r="r" b="b"/>
            <a:pathLst>
              <a:path w="3311918" h="4415891">
                <a:moveTo>
                  <a:pt x="0" y="0"/>
                </a:moveTo>
                <a:lnTo>
                  <a:pt x="3311918" y="0"/>
                </a:lnTo>
                <a:lnTo>
                  <a:pt x="3311918" y="4415891"/>
                </a:lnTo>
                <a:lnTo>
                  <a:pt x="0" y="44158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-2639" y="0"/>
            <a:ext cx="3857625" cy="5143500"/>
          </a:xfrm>
          <a:custGeom>
            <a:avLst/>
            <a:gdLst/>
            <a:ahLst/>
            <a:cxnLst/>
            <a:rect l="l" t="t" r="r" b="b"/>
            <a:pathLst>
              <a:path w="3857625" h="5143500">
                <a:moveTo>
                  <a:pt x="0" y="0"/>
                </a:moveTo>
                <a:lnTo>
                  <a:pt x="3857625" y="0"/>
                </a:lnTo>
                <a:lnTo>
                  <a:pt x="385762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>
            <a:off x="-2639" y="5295900"/>
            <a:ext cx="3743325" cy="4991100"/>
          </a:xfrm>
          <a:custGeom>
            <a:avLst/>
            <a:gdLst/>
            <a:ahLst/>
            <a:cxnLst/>
            <a:rect l="l" t="t" r="r" b="b"/>
            <a:pathLst>
              <a:path w="3743325" h="4991100">
                <a:moveTo>
                  <a:pt x="0" y="0"/>
                </a:moveTo>
                <a:lnTo>
                  <a:pt x="3743325" y="0"/>
                </a:lnTo>
                <a:lnTo>
                  <a:pt x="3743325" y="4991100"/>
                </a:lnTo>
                <a:lnTo>
                  <a:pt x="0" y="4991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>
            <a:off x="13393735" y="2434262"/>
            <a:ext cx="4894265" cy="6525687"/>
          </a:xfrm>
          <a:custGeom>
            <a:avLst/>
            <a:gdLst/>
            <a:ahLst/>
            <a:cxnLst/>
            <a:rect l="l" t="t" r="r" b="b"/>
            <a:pathLst>
              <a:path w="4894265" h="6525687">
                <a:moveTo>
                  <a:pt x="0" y="0"/>
                </a:moveTo>
                <a:lnTo>
                  <a:pt x="4894265" y="0"/>
                </a:lnTo>
                <a:lnTo>
                  <a:pt x="4894265" y="6525687"/>
                </a:lnTo>
                <a:lnTo>
                  <a:pt x="0" y="6525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TextBox 7"/>
          <p:cNvSpPr txBox="1"/>
          <p:nvPr/>
        </p:nvSpPr>
        <p:spPr>
          <a:xfrm>
            <a:off x="5208604" y="5076825"/>
            <a:ext cx="6831513" cy="479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C43E1A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ЕТО КАК, ДОРИ И В 3. КЛАС, МОЖЕШ ДА БЪДЕШ СВЕТЛИНКА 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C43E1A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В ОЧИТЕ НА ДЕТЕ, 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C43E1A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ДОБЪР ПРИМЕР 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C43E1A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И МОЖЕ БИ БЪДЕЩ ПРИЯТЕЛ.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C43E1A"/>
                </a:solidFill>
                <a:latin typeface="Egyptian Slate Bold"/>
                <a:ea typeface="Egyptian Slate Bold"/>
                <a:cs typeface="Egyptian Slate Bold"/>
                <a:sym typeface="Egyptian Slate Bold"/>
              </a:rPr>
              <a:t>ТОВА Е ЗАВЕТЪТ НА НАРОДНИТЕ БУДИТЕЛИ - ХОРАТА, КОИТО НОСЯТ ПЛАМЪКА В УМА И СЪРЦАТА СИ!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b="1">
              <a:solidFill>
                <a:srgbClr val="C43E1A"/>
              </a:solidFill>
              <a:latin typeface="Egyptian Slate Bold"/>
              <a:ea typeface="Egyptian Slate Bold"/>
              <a:cs typeface="Egyptian Slate Bold"/>
              <a:sym typeface="Egyptian Slate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303</Words>
  <Application>Microsoft Office PowerPoint</Application>
  <PresentationFormat>По избор</PresentationFormat>
  <Paragraphs>48</Paragraphs>
  <Slides>13</Slides>
  <Notes>1</Notes>
  <HiddenSlides>0</HiddenSlides>
  <MMClips>2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13</vt:i4>
      </vt:variant>
    </vt:vector>
  </HeadingPairs>
  <TitlesOfParts>
    <vt:vector size="19" baseType="lpstr">
      <vt:lpstr>Arial</vt:lpstr>
      <vt:lpstr>Egyptian Slate</vt:lpstr>
      <vt:lpstr>Egyptian Slate Bold</vt:lpstr>
      <vt:lpstr>Calibri</vt:lpstr>
      <vt:lpstr>Aptos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Pastel Floral Watercolor Project Presentation</dc:title>
  <cp:lastModifiedBy>Боряна И. Колева</cp:lastModifiedBy>
  <cp:revision>3</cp:revision>
  <dcterms:created xsi:type="dcterms:W3CDTF">2006-08-16T00:00:00Z</dcterms:created>
  <dcterms:modified xsi:type="dcterms:W3CDTF">2025-10-31T23:10:09Z</dcterms:modified>
  <dc:identifier>DAG3YlqwWAg</dc:identifier>
</cp:coreProperties>
</file>